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comments/modernComment_102_52FF5EDD.xml" ContentType="application/vnd.ms-powerpoint.comments+xml"/>
  <Override PartName="/ppt/notesSlides/notesSlide1.xml" ContentType="application/vnd.openxmlformats-officedocument.presentationml.notesSlide+xml"/>
  <Override PartName="/ppt/comments/modernComment_7BBF5753_D7107565.xml" ContentType="application/vnd.ms-powerpoint.comments+xml"/>
  <Override PartName="/ppt/notesSlides/notesSlide2.xml" ContentType="application/vnd.openxmlformats-officedocument.presentationml.notesSlide+xml"/>
  <Override PartName="/ppt/comments/modernComment_7BBF5754_AE4B4C1D.xml" ContentType="application/vnd.ms-powerpoint.comments+xml"/>
  <Override PartName="/ppt/notesSlides/notesSlide3.xml" ContentType="application/vnd.openxmlformats-officedocument.presentationml.notesSlide+xml"/>
  <Override PartName="/ppt/comments/modernComment_7BBF5738_83AAB4F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BBF5737_D1F74E67.xml" ContentType="application/vnd.ms-powerpoint.comments+xml"/>
  <Override PartName="/ppt/notesSlides/notesSlide6.xml" ContentType="application/vnd.openxmlformats-officedocument.presentationml.notesSlide+xml"/>
  <Override PartName="/ppt/comments/modernComment_5F6_D410C2E3.xml" ContentType="application/vnd.ms-powerpoint.comments+xml"/>
  <Override PartName="/ppt/notesSlides/notesSlide7.xml" ContentType="application/vnd.openxmlformats-officedocument.presentationml.notesSlide+xml"/>
  <Override PartName="/ppt/comments/modernComment_7BBF573B_6F029CB3.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5FA_560ECD4C.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BBF573E_57BC515A.xml" ContentType="application/vnd.ms-powerpoint.comments+xml"/>
  <Override PartName="/ppt/notesSlides/notesSlide15.xml" ContentType="application/vnd.openxmlformats-officedocument.presentationml.notesSlide+xml"/>
  <Override PartName="/ppt/comments/modernComment_7BBF5740_D3D57032.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BBF5728_5498521A.xml" ContentType="application/vnd.ms-powerpoint.comments+xml"/>
  <Override PartName="/ppt/notesSlides/notesSlide18.xml" ContentType="application/vnd.openxmlformats-officedocument.presentationml.notesSlide+xml"/>
  <Override PartName="/ppt/comments/modernComment_7BBF5748_E93AEBCC.xml" ContentType="application/vnd.ms-powerpoint.comments+xml"/>
  <Override PartName="/ppt/notesSlides/notesSlide19.xml" ContentType="application/vnd.openxmlformats-officedocument.presentationml.notesSlide+xml"/>
  <Override PartName="/ppt/comments/modernComment_7BBF5751_4AAFCCBD.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40"/>
  </p:notesMasterIdLst>
  <p:sldIdLst>
    <p:sldId id="258" r:id="rId5"/>
    <p:sldId id="2076137301" r:id="rId6"/>
    <p:sldId id="2076137299" r:id="rId7"/>
    <p:sldId id="2076137300" r:id="rId8"/>
    <p:sldId id="2076137272" r:id="rId9"/>
    <p:sldId id="2076137273" r:id="rId10"/>
    <p:sldId id="2076137271" r:id="rId11"/>
    <p:sldId id="1526" r:id="rId12"/>
    <p:sldId id="2076137275" r:id="rId13"/>
    <p:sldId id="1529" r:id="rId14"/>
    <p:sldId id="1512" r:id="rId15"/>
    <p:sldId id="1530" r:id="rId16"/>
    <p:sldId id="2076137286" r:id="rId17"/>
    <p:sldId id="2076137287" r:id="rId18"/>
    <p:sldId id="2076137277" r:id="rId19"/>
    <p:sldId id="2076137304" r:id="rId20"/>
    <p:sldId id="2076137278" r:id="rId21"/>
    <p:sldId id="2076137279" r:id="rId22"/>
    <p:sldId id="2076137280" r:id="rId23"/>
    <p:sldId id="2076137281" r:id="rId24"/>
    <p:sldId id="2076137282" r:id="rId25"/>
    <p:sldId id="2076137256" r:id="rId26"/>
    <p:sldId id="2076137288" r:id="rId27"/>
    <p:sldId id="2076137290" r:id="rId28"/>
    <p:sldId id="2076137289" r:id="rId29"/>
    <p:sldId id="2076137293" r:id="rId30"/>
    <p:sldId id="2076137291" r:id="rId31"/>
    <p:sldId id="2076137292" r:id="rId32"/>
    <p:sldId id="2076137297" r:id="rId33"/>
    <p:sldId id="2076137294" r:id="rId34"/>
    <p:sldId id="2076137296" r:id="rId35"/>
    <p:sldId id="2076137298" r:id="rId36"/>
    <p:sldId id="2076137302" r:id="rId37"/>
    <p:sldId id="2076137295" r:id="rId38"/>
    <p:sldId id="2076137303"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E6625-0AFC-1698-E0C6-D8BE00BC5DA7}" name="Gonzalo Ruiz" initials="GR" userId="S::gonzaloru@microsoft.com::6bab8f4f-dbf7-4aa3-a52e-81cb67f75b2b" providerId="AD"/>
  <p188:author id="{60F82B4D-F722-265A-8A2E-A9E0EA5A2CB6}" name="Paolo Salvatori" initials="PS" userId="S::paolos@microsoft.com::0c5267b2-01f3-4a59-970e-0d9218d5412e" providerId="AD"/>
  <p188:author id="{95EACE9E-B7C8-25F1-B938-0843A036EE2D}" name="Arsen Vladimirskiy" initials="AV" userId="S::arsenv@microsoft.com::c4ddd734-90e4-4696-8284-14d18e88a160" providerId="AD"/>
  <p188:author id="{226795DE-BD1A-87F3-34CE-4A0DA9D5218E}" name="Dorin Cohen-Leira" initials="DC" userId="S::dorincl@microsoft.com::49346e6f-7097-4585-b3c1-8b64386dc0e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46" autoAdjust="0"/>
  </p:normalViewPr>
  <p:slideViewPr>
    <p:cSldViewPr snapToGrid="0">
      <p:cViewPr varScale="1">
        <p:scale>
          <a:sx n="81" d="100"/>
          <a:sy n="81" d="100"/>
        </p:scale>
        <p:origin x="194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omments/modernComment_102_52FF5EDD.xml><?xml version="1.0" encoding="utf-8"?>
<p188:cmLst xmlns:a="http://schemas.openxmlformats.org/drawingml/2006/main" xmlns:r="http://schemas.openxmlformats.org/officeDocument/2006/relationships" xmlns:p188="http://schemas.microsoft.com/office/powerpoint/2018/8/main">
  <p188:cm id="{8F882614-116B-453B-AECC-804B5DF396DE}" authorId="{95EACE9E-B7C8-25F1-B938-0843A036EE2D}" status="resolved" created="2021-10-18T18:28:19.053">
    <ac:txMkLst xmlns:ac="http://schemas.microsoft.com/office/drawing/2013/main/command">
      <pc:docMk xmlns:pc="http://schemas.microsoft.com/office/powerpoint/2013/main/command"/>
      <pc:sldMk xmlns:pc="http://schemas.microsoft.com/office/powerpoint/2013/main/command" cId="1392467677" sldId="258"/>
      <ac:spMk id="2" creationId="{FBEA78FB-2765-7548-9243-8D5F8F8CCC72}"/>
      <ac:txMk cp="0" len="51">
        <ac:context len="52" hash="3821901045"/>
      </ac:txMk>
    </ac:txMkLst>
    <p188:pos x="3365499" y="698499"/>
    <p188:replyLst>
      <p188:reply id="{BAD35976-1348-4BA5-92A8-ABF27CF51140}" authorId="{60F82B4D-F722-265A-8A2E-A9E0EA5A2CB6}" created="2021-10-20T08:44:46.564">
        <p188:txBody>
          <a:bodyPr/>
          <a:lstStyle/>
          <a:p>
            <a:r>
              <a:rPr lang="it-IT"/>
              <a:t>Thanks mate, we can extend and reuse this deck with ISVs</a:t>
            </a:r>
          </a:p>
        </p188:txBody>
      </p188:reply>
      <p188:reply id="{914FEE90-C664-4504-9067-B93097FD1DA5}" authorId="{226795DE-BD1A-87F3-34CE-4A0DA9D5218E}" created="2021-10-20T10:16:06.018">
        <p188:txBody>
          <a:bodyPr/>
          <a:lstStyle/>
          <a:p>
            <a:r>
              <a:rPr lang="en-US"/>
              <a:t>Like the structure and thorough walkthrough! great work. Personally, i think s 19 should be "setting the scene for this session" since we will have very diverse crowd possibly coming from on prem iaas paas and cloud native companies - doing a short overview of the possible entry points to position  each participants in the benefit from this session would be an advantage.  Otherwise we may loose some as we progress , cause they will be too advanced. my 2 cents </a:t>
            </a:r>
          </a:p>
        </p188:txBody>
      </p188:reply>
      <p188:reply id="{47E6E701-DE49-4734-A5B7-8E702BA90409}" authorId="{60F82B4D-F722-265A-8A2E-A9E0EA5A2CB6}" created="2021-10-20T12:00:06.037">
        <p188:txBody>
          <a:bodyPr/>
          <a:lstStyle/>
          <a:p>
            <a:r>
              <a:rPr lang="it-IT"/>
              <a:t>I can move 19th slide at the beginning, no worries, I also considered to start with 19th and 20th- I moved slides and agenda</a:t>
            </a:r>
          </a:p>
        </p188:txBody>
      </p188:reply>
    </p188:replyLst>
    <p188:txBody>
      <a:bodyPr/>
      <a:lstStyle/>
      <a:p>
        <a:r>
          <a:rPr lang="en-US"/>
          <a:t>Awesome content!</a:t>
        </a:r>
      </a:p>
    </p188:txBody>
  </p188:cm>
</p188:cmLst>
</file>

<file path=ppt/comments/modernComment_5F6_D410C2E3.xml><?xml version="1.0" encoding="utf-8"?>
<p188:cmLst xmlns:a="http://schemas.openxmlformats.org/drawingml/2006/main" xmlns:r="http://schemas.openxmlformats.org/officeDocument/2006/relationships" xmlns:p188="http://schemas.microsoft.com/office/powerpoint/2018/8/main">
  <p188:cm id="{C74E1BBC-058A-4E61-90EC-20695033842B}" authorId="{F46E6625-0AFC-1698-E0C6-D8BE00BC5DA7}" status="resolved" created="2021-10-19T11:07:21.670">
    <ac:txMkLst xmlns:ac="http://schemas.microsoft.com/office/drawing/2013/main/command">
      <pc:docMk xmlns:pc="http://schemas.microsoft.com/office/powerpoint/2013/main/command"/>
      <pc:sldMk xmlns:pc="http://schemas.microsoft.com/office/powerpoint/2013/main/command" cId="3557868259" sldId="1526"/>
      <ac:spMk id="6" creationId="{00000000-0000-0000-0000-000000000000}"/>
      <ac:txMk cp="50" len="6">
        <ac:context len="358" hash="4196212739"/>
      </ac:txMk>
    </ac:txMkLst>
    <p188:pos x="2517493" y="520860"/>
    <p188:replyLst>
      <p188:reply id="{C8B3678C-19C8-40C5-A884-4EC54A02B5C7}" authorId="{60F82B4D-F722-265A-8A2E-A9E0EA5A2CB6}" created="2021-10-19T12:11:43.838">
        <p188:txBody>
          <a:bodyPr/>
          <a:lstStyle/>
          <a:p>
            <a:r>
              <a:rPr lang="it-IT"/>
              <a:t>From the eShopContainers reference architecture: What size should a microservice be? When developing a microservice, size shouldn’t be the important point. Instead, the important point should be to create loosely coupled services so you have autonomy of development, deployment, and scale, for each service. Of course, when identifying and designing microservices, you should try to make them as small as possible as long as you don’t have too many direct dependencies with other microservices. More important than the size of the microservice is the internal cohesion it must have and its independence from other services.
The point is that I have so a lot of things to cover in just 1 hour that I can't stop discussing these aspects in details unfortunately. I had to cut a lot of stuff ☹️</a:t>
            </a:r>
          </a:p>
        </p188:txBody>
      </p188:reply>
    </p188:replyLst>
    <p188:txBody>
      <a:bodyPr/>
      <a:lstStyle/>
      <a:p>
        <a:r>
          <a:rPr lang="en-US"/>
          <a:t>what do we mean with small ? Pizza team?</a:t>
        </a:r>
      </a:p>
    </p188:txBody>
  </p188:cm>
</p188:cmLst>
</file>

<file path=ppt/comments/modernComment_5FA_560ECD4C.xml><?xml version="1.0" encoding="utf-8"?>
<p188:cmLst xmlns:a="http://schemas.openxmlformats.org/drawingml/2006/main" xmlns:r="http://schemas.openxmlformats.org/officeDocument/2006/relationships" xmlns:p188="http://schemas.microsoft.com/office/powerpoint/2018/8/main">
  <p188:cm id="{07DF2F93-435F-409B-8087-7F880638AFDF}" authorId="{F46E6625-0AFC-1698-E0C6-D8BE00BC5DA7}" status="resolved" created="2021-10-19T11:11:10.158">
    <ac:deMkLst xmlns:ac="http://schemas.microsoft.com/office/drawing/2013/main/command">
      <pc:docMk xmlns:pc="http://schemas.microsoft.com/office/powerpoint/2013/main/command"/>
      <pc:sldMk xmlns:pc="http://schemas.microsoft.com/office/powerpoint/2013/main/command" cId="1443810636" sldId="1530"/>
      <ac:cxnSpMk id="41" creationId="{00000000-0000-0000-0000-000000000000}"/>
    </ac:deMkLst>
    <p188:replyLst>
      <p188:reply id="{854FA48C-0089-4764-9D42-139EE3B94B49}" authorId="{95EACE9E-B7C8-25F1-B938-0843A036EE2D}" created="2021-10-19T17:39:07.572">
        <p188:txBody>
          <a:bodyPr/>
          <a:lstStyle/>
          <a:p>
            <a:r>
              <a:rPr lang="en-US"/>
              <a:t>Polyglot for sake of polyglot is not usually good, but the benefit is that in a large platform (think Azure) it allows different products/services to be created in technologies that the "small team" is familiar with. For example, AKS service may use Linux while SQL DB maybe using Service Fabric on Windows. Since they interact with each other via REST they can be part of same solution -Azure.</a:t>
            </a:r>
          </a:p>
        </p188:txBody>
      </p188:reply>
      <p188:reply id="{2FB0B868-F71A-48D3-AF6E-E35D48183DF0}" authorId="{60F82B4D-F722-265A-8A2E-A9E0EA5A2CB6}" created="2021-10-20T13:14:21.459">
        <p188:txBody>
          <a:bodyPr/>
          <a:lstStyle/>
          <a:p>
            <a:r>
              <a:rPr lang="it-IT"/>
              <a:t>These are the microservices tenets, advantages, but microservices also introduce issues and complexity. It's up to you to find a tradeoff between ideal scenario and reality. Different microservices may use different kinds of databases. Modern applications store and process diverse kinds of data, and a relational database isn't always the best choice as you know. For some use cases, a NoSQL database such as Azure Cosmos DB or MongoDB might have a more convenient data model and offer better performance and scalability than a SQL database like SQL Server or Azure SQL Database. In other cases, a relational database is still the best approach. Therefore, microservices-based applications often use a mixture of SQL and NoSQL databases, which is sometimes called the polyglot persistence approach.
A partitioned, polyglot-persistent architecture for data storage has many benefits. These include loosely coupled services and better performance, scalability, costs, and manageability.</a:t>
            </a:r>
          </a:p>
        </p188:txBody>
      </p188:reply>
    </p188:replyLst>
    <p188:txBody>
      <a:bodyPr/>
      <a:lstStyle/>
      <a:p>
        <a:r>
          <a:rPr lang="en-US"/>
          <a:t>I am against this.....the polyglot thing creates a lot of complexity....it only makes sense if you have very distinct problems : big data or AI use python , rest .NET / node</a:t>
        </a:r>
      </a:p>
    </p188:txBody>
  </p188:cm>
</p188:cmLst>
</file>

<file path=ppt/comments/modernComment_7BBF5728_5498521A.xml><?xml version="1.0" encoding="utf-8"?>
<p188:cmLst xmlns:a="http://schemas.openxmlformats.org/drawingml/2006/main" xmlns:r="http://schemas.openxmlformats.org/officeDocument/2006/relationships" xmlns:p188="http://schemas.microsoft.com/office/powerpoint/2018/8/main">
  <p188:cm id="{C1A8C245-30F5-483D-89CD-FD8A48BB5E1E}" authorId="{F46E6625-0AFC-1698-E0C6-D8BE00BC5DA7}" status="resolved" created="2021-10-19T11:13:52.973">
    <pc:sldMkLst xmlns:pc="http://schemas.microsoft.com/office/powerpoint/2013/main/command">
      <pc:docMk/>
      <pc:sldMk cId="1419268634" sldId="2076137256"/>
    </pc:sldMkLst>
    <p188:replyLst>
      <p188:reply id="{75C27092-AF5F-41DA-89D0-08E34DF83B29}" authorId="{95EACE9E-B7C8-25F1-B938-0843A036EE2D}" created="2021-10-19T17:39:59.605">
        <p188:txBody>
          <a:bodyPr/>
          <a:lstStyle/>
          <a:p>
            <a:r>
              <a:rPr lang="en-US"/>
              <a:t>I agree.</a:t>
            </a:r>
          </a:p>
        </p188:txBody>
      </p188:reply>
      <p188:reply id="{FE2161C2-4439-4292-9A8D-53650A981492}" authorId="{60F82B4D-F722-265A-8A2E-A9E0EA5A2CB6}" created="2021-10-20T13:33:06.285">
        <p188:txBody>
          <a:bodyPr/>
          <a:lstStyle/>
          <a:p>
            <a:r>
              <a:rPr lang="it-IT"/>
              <a:t>I'm not planning to explain what is a container. ☺️ The audience should know it by now. I want to make an important point: microservices != containers. You can containerize a monolithic app and run it on an container orchestrator such as Kubernetes to scale out and scale in the number of instances. On the other end, a microservice doesn't necessarily need to run in a container, even if containers are immutable by nature, hence they provide advantages. Last but not least, they provide better density when running in a container orchestrator. </a:t>
            </a:r>
          </a:p>
        </p188:txBody>
      </p188:reply>
      <p188:reply id="{A9445A36-FE04-488E-A556-1834795B7B2D}" authorId="{F46E6625-0AFC-1698-E0C6-D8BE00BC5DA7}" created="2021-10-22T10:36:22.328">
        <p188:txBody>
          <a:bodyPr/>
          <a:lstStyle/>
          <a:p>
            <a:r>
              <a:rPr lang="en-US"/>
              <a:t>then it might make sense to change the tittle to Containers != Microservice</a:t>
            </a:r>
          </a:p>
        </p188:txBody>
      </p188:reply>
      <p188:reply id="{CE11967B-7632-43A6-A736-FC7191F07ED4}" authorId="{60F82B4D-F722-265A-8A2E-A9E0EA5A2CB6}" created="2021-10-22T12:15:19.193">
        <p188:txBody>
          <a:bodyPr/>
          <a:lstStyle/>
          <a:p>
            <a:r>
              <a:rPr lang="it-IT"/>
              <a:t>I didn't change the title, but I reduced the verbosity and highlighted that containers != microservices, like a second title ☺️</a:t>
            </a:r>
          </a:p>
        </p188:txBody>
      </p188:reply>
      <p188:reply id="{575CAB6D-8415-4FA7-9B25-7A65C2CBC9DD}" authorId="{F46E6625-0AFC-1698-E0C6-D8BE00BC5DA7}" created="2021-10-22T12:19:01.233">
        <p188:txBody>
          <a:bodyPr/>
          <a:lstStyle/>
          <a:p>
            <a:r>
              <a:rPr lang="en-US"/>
              <a:t>Good one</a:t>
            </a:r>
          </a:p>
        </p188:txBody>
      </p188:reply>
    </p188:replyLst>
    <p188:txBody>
      <a:bodyPr/>
      <a:lstStyle/>
      <a:p>
        <a:r>
          <a:rPr lang="en-US"/>
          <a:t>I would hide this, by now everyone should be clear on this</a:t>
        </a:r>
      </a:p>
    </p188:txBody>
  </p188:cm>
</p188:cmLst>
</file>

<file path=ppt/comments/modernComment_7BBF5737_D1F74E67.xml><?xml version="1.0" encoding="utf-8"?>
<p188:cmLst xmlns:a="http://schemas.openxmlformats.org/drawingml/2006/main" xmlns:r="http://schemas.openxmlformats.org/officeDocument/2006/relationships" xmlns:p188="http://schemas.microsoft.com/office/powerpoint/2018/8/main">
  <p188:cm id="{1E8E4036-37A3-4E63-8917-133945508F29}" authorId="{F46E6625-0AFC-1698-E0C6-D8BE00BC5DA7}" status="resolved" created="2021-10-19T11:06:53.233">
    <ac:txMkLst xmlns:ac="http://schemas.microsoft.com/office/drawing/2013/main/command">
      <pc:docMk xmlns:pc="http://schemas.microsoft.com/office/powerpoint/2013/main/command"/>
      <pc:sldMk xmlns:pc="http://schemas.microsoft.com/office/powerpoint/2013/main/command" cId="3522645607" sldId="2076137271"/>
      <ac:spMk id="12" creationId="{94EA24D6-A121-4099-9F89-819357DD7D3B}"/>
      <ac:txMk cp="81" len="35">
        <ac:context len="355" hash="436962046"/>
      </ac:txMk>
    </ac:txMkLst>
    <p188:pos x="2797215" y="1996632"/>
    <p188:replyLst>
      <p188:reply id="{0FCF1A0B-7711-45BB-B9D7-8C30C76E7513}" authorId="{95EACE9E-B7C8-25F1-B938-0843A036EE2D}" created="2021-10-19T17:36:30.616">
        <p188:txBody>
          <a:bodyPr/>
          <a:lstStyle/>
          <a:p>
            <a:r>
              <a:rPr lang="en-US"/>
              <a:t>I think they can - many existing SaaS products were created as monoliths - but if they are starting fresh monolith shouldn't be the starting point (usually). Now, sub-systems of a given solution may have seemingly monolithic architecture for perf, etc. Internally a micro-service is kind of a monolith :)</a:t>
            </a:r>
          </a:p>
        </p188:txBody>
      </p188:reply>
      <p188:reply id="{0B73168D-86F2-434F-9E98-B5F7D87FFF95}" authorId="{60F82B4D-F722-265A-8A2E-A9E0EA5A2CB6}" created="2021-10-20T13:18:14.507">
        <p188:txBody>
          <a:bodyPr/>
          <a:lstStyle/>
          <a:p>
            <a:r>
              <a:rPr lang="it-IT"/>
              <a:t>The message is: embrace microservices only if they bring you a competitive advantage in terms of flexibility,  agility, costs, time to market, not because Kubernetes is the new black ☺️ </a:t>
            </a:r>
          </a:p>
        </p188:txBody>
      </p188:reply>
      <p188:reply id="{750492C2-7A93-427B-9D11-E67EF08EAC88}" authorId="{60F82B4D-F722-265A-8A2E-A9E0EA5A2CB6}" created="2021-10-20T13:38:15.368">
        <p188:txBody>
          <a:bodyPr/>
          <a:lstStyle/>
          <a:p>
            <a:r>
              <a:rPr lang="it-IT"/>
              <a:t>I added a sentence to make it explicit. Let me know guys if this answers your question</a:t>
            </a:r>
          </a:p>
        </p188:txBody>
      </p188:reply>
      <p188:reply id="{1D099F17-76F5-4671-AA5D-2D7C8E9D5213}" authorId="{95EACE9E-B7C8-25F1-B938-0843A036EE2D}" created="2021-10-20T16:46:57.461">
        <p188:txBody>
          <a:bodyPr/>
          <a:lstStyle/>
          <a:p>
            <a:r>
              <a:rPr lang="en-US"/>
              <a:t>It makes sense to me. [@Gonzalo Ruiz] what do you think?</a:t>
            </a:r>
          </a:p>
        </p188:txBody>
      </p188:reply>
      <p188:reply id="{33493D6E-1B2A-4C68-8726-95FD010E2FEF}" authorId="{F46E6625-0AFC-1698-E0C6-D8BE00BC5DA7}" created="2021-10-22T10:34:37.654">
        <p188:txBody>
          <a:bodyPr/>
          <a:lstStyle/>
          <a:p>
            <a:r>
              <a:rPr lang="en-US"/>
              <a:t>sounds good!</a:t>
            </a:r>
          </a:p>
        </p188:txBody>
      </p188:reply>
    </p188:replyLst>
    <p188:txBody>
      <a:bodyPr/>
      <a:lstStyle/>
      <a:p>
        <a:r>
          <a:rPr lang="en-US"/>
          <a:t>I like this slide / message. 
Question : Can a SaaS company build a good platform / product by embracing monoliths?</a:t>
        </a:r>
      </a:p>
    </p188:txBody>
  </p188:cm>
</p188:cmLst>
</file>

<file path=ppt/comments/modernComment_7BBF5738_83AAB4F2.xml><?xml version="1.0" encoding="utf-8"?>
<p188:cmLst xmlns:a="http://schemas.openxmlformats.org/drawingml/2006/main" xmlns:r="http://schemas.openxmlformats.org/officeDocument/2006/relationships" xmlns:p188="http://schemas.microsoft.com/office/powerpoint/2018/8/main">
  <p188:cm id="{1CBC7510-D3D5-4382-B18F-98EF148F49B4}" authorId="{95EACE9E-B7C8-25F1-B938-0843A036EE2D}" status="resolved" created="2021-10-18T16:55:50.997">
    <ac:txMkLst xmlns:ac="http://schemas.microsoft.com/office/drawing/2013/main/command">
      <pc:docMk xmlns:pc="http://schemas.microsoft.com/office/powerpoint/2013/main/command"/>
      <pc:sldMk xmlns:pc="http://schemas.microsoft.com/office/powerpoint/2013/main/command" cId="2209002738" sldId="2076137272"/>
      <ac:spMk id="9" creationId="{D4205513-80AD-4A28-87F4-3BB7B2F61D95}"/>
      <ac:txMk cp="91" len="14">
        <ac:context len="597" hash="1262988415"/>
      </ac:txMk>
    </ac:txMkLst>
    <p188:pos x="3755571" y="879928"/>
    <p188:replyLst>
      <p188:reply id="{8C898537-F514-4924-9342-36661EB168B1}" authorId="{60F82B4D-F722-265A-8A2E-A9E0EA5A2CB6}" created="2021-10-18T18:49:44.779">
        <p188:txBody>
          <a:bodyPr/>
          <a:lstStyle/>
          <a:p>
            <a:r>
              <a:rPr lang="it-IT"/>
              <a:t>Yes, and in fact I'm considering to include a picture that shows the various king of monolith apps, single tier or multi-tier</a:t>
            </a:r>
          </a:p>
        </p188:txBody>
      </p188:reply>
      <p188:reply id="{210744ED-2269-4CD5-A5B9-EEA778B1CC52}" authorId="{60F82B4D-F722-265A-8A2E-A9E0EA5A2CB6}" created="2021-10-20T13:37:47.442">
        <p188:txBody>
          <a:bodyPr/>
          <a:lstStyle/>
          <a:p>
            <a:r>
              <a:rPr lang="it-IT"/>
              <a:t>Let me know if this picture is better</a:t>
            </a:r>
          </a:p>
        </p188:txBody>
      </p188:reply>
      <p188:reply id="{9B4682F1-8BC9-4C6E-BC37-7F2E729AB4A1}" authorId="{95EACE9E-B7C8-25F1-B938-0843A036EE2D}" created="2021-10-20T16:46:18.085">
        <p188:txBody>
          <a:bodyPr/>
          <a:lstStyle/>
          <a:p>
            <a:r>
              <a:rPr lang="en-US"/>
              <a:t>The diagram is great showing variety of flavors of monoliths!</a:t>
            </a:r>
          </a:p>
        </p188:txBody>
      </p188:reply>
    </p188:replyLst>
    <p188:txBody>
      <a:bodyPr/>
      <a:lstStyle/>
      <a:p>
        <a:r>
          <a:rPr lang="en-US"/>
          <a:t>Even if user interface code is separate (say a browser) - wouldn't it still be considered monolith since the app tier is single code base?</a:t>
        </a:r>
      </a:p>
    </p188:txBody>
  </p188:cm>
  <p188:cm id="{97CA6470-3529-40AE-89CE-707B9E9A6FC9}" authorId="{F46E6625-0AFC-1698-E0C6-D8BE00BC5DA7}" status="resolved" created="2021-10-19T11:05:23.231">
    <pc:sldMkLst xmlns:pc="http://schemas.microsoft.com/office/powerpoint/2013/main/command">
      <pc:docMk/>
      <pc:sldMk cId="2209002738" sldId="2076137272"/>
    </pc:sldMkLst>
    <p188:replyLst>
      <p188:reply id="{7CC35C02-16AE-4587-8E84-50345B5B7383}" authorId="{60F82B4D-F722-265A-8A2E-A9E0EA5A2CB6}" created="2021-10-19T12:07:12.602">
        <p188:txBody>
          <a:bodyPr/>
          <a:lstStyle/>
          <a:p>
            <a:r>
              <a:rPr lang="it-IT"/>
              <a:t>MO, before starting with the why, I should start with the what  that is, what is a monolithic app, what is a microservice based app and then why I defined both I can say why is better to use one model rather than the other one. This is basically the order followed by some articles I read.</a:t>
            </a:r>
          </a:p>
        </p188:txBody>
      </p188:reply>
      <p188:reply id="{72666578-CE5E-42C7-832A-913C23F78535}" authorId="{60F82B4D-F722-265A-8A2E-A9E0EA5A2CB6}" created="2021-10-20T13:34:41.619">
        <p188:txBody>
          <a:bodyPr/>
          <a:lstStyle/>
          <a:p>
            <a:r>
              <a:rPr lang="it-IT"/>
              <a:t>We'll start with the cloud journey, so all good</a:t>
            </a:r>
          </a:p>
        </p188:txBody>
      </p188:reply>
    </p188:replyLst>
    <p188:txBody>
      <a:bodyPr/>
      <a:lstStyle/>
      <a:p>
        <a:r>
          <a:rPr lang="en-US"/>
          <a:t>I suggest you open with a slide where you talk about the benefits of breaking down the monolith for ISVS : time to market , agility , scalability . You cover this on slide 3 but it might be worth starting with the WHY</a:t>
        </a:r>
      </a:p>
    </p188:txBody>
  </p188:cm>
</p188:cmLst>
</file>

<file path=ppt/comments/modernComment_7BBF573B_6F029CB3.xml><?xml version="1.0" encoding="utf-8"?>
<p188:cmLst xmlns:a="http://schemas.openxmlformats.org/drawingml/2006/main" xmlns:r="http://schemas.openxmlformats.org/officeDocument/2006/relationships" xmlns:p188="http://schemas.microsoft.com/office/powerpoint/2018/8/main">
  <p188:cm id="{B47FD99E-E0CD-4E4C-A844-E5B09234CEA6}" authorId="{95EACE9E-B7C8-25F1-B938-0843A036EE2D}" status="resolved" created="2021-10-20T17:00:10.180">
    <ac:txMkLst xmlns:ac="http://schemas.microsoft.com/office/drawing/2013/main/command">
      <pc:docMk xmlns:pc="http://schemas.microsoft.com/office/powerpoint/2013/main/command"/>
      <pc:sldMk xmlns:pc="http://schemas.microsoft.com/office/powerpoint/2013/main/command" cId="1862442163" sldId="2076137275"/>
      <ac:spMk id="6" creationId="{00000000-0000-0000-0000-000000000000}"/>
      <ac:txMk cp="662">
        <ac:context len="686" hash="556685807"/>
      </ac:txMk>
    </ac:txMkLst>
    <p188:pos x="1839951" y="3178097"/>
    <p188:replyLst>
      <p188:reply id="{F5769DCE-5D3A-9944-89C2-C9C147F61DBF}" authorId="{60F82B4D-F722-265A-8A2E-A9E0EA5A2CB6}" created="2021-10-20T18:03:22.656">
        <p188:txBody>
          <a:bodyPr/>
          <a:lstStyle/>
          <a:p>
            <a:r>
              <a:rPr lang="it-IT"/>
              <a:t>yep, thanks, the missing word is microservices  😊 fixed</a:t>
            </a:r>
          </a:p>
        </p188:txBody>
      </p188:reply>
    </p188:replyLst>
    <p188:txBody>
      <a:bodyPr/>
      <a:lstStyle/>
      <a:p>
        <a:r>
          <a:rPr lang="en-US"/>
          <a:t>I think it is missing ending word in this sentence.</a:t>
        </a:r>
      </a:p>
    </p188:txBody>
  </p188:cm>
</p188:cmLst>
</file>

<file path=ppt/comments/modernComment_7BBF573E_57BC515A.xml><?xml version="1.0" encoding="utf-8"?>
<p188:cmLst xmlns:a="http://schemas.openxmlformats.org/drawingml/2006/main" xmlns:r="http://schemas.openxmlformats.org/officeDocument/2006/relationships" xmlns:p188="http://schemas.microsoft.com/office/powerpoint/2018/8/main">
  <p188:cm id="{4C844AA9-0492-4028-8DDC-6EBEAF1BE360}" authorId="{95EACE9E-B7C8-25F1-B938-0843A036EE2D}" status="resolved" created="2021-10-18T18:23:35.594">
    <ac:txMkLst xmlns:ac="http://schemas.microsoft.com/office/drawing/2013/main/command">
      <pc:docMk xmlns:pc="http://schemas.microsoft.com/office/powerpoint/2013/main/command"/>
      <pc:sldMk xmlns:pc="http://schemas.microsoft.com/office/powerpoint/2013/main/command" cId="1471959386" sldId="2076137278"/>
      <ac:spMk id="3" creationId="{4CF9A985-5643-48A4-861E-15EEDCB7289C}"/>
      <ac:txMk cp="464" len="4">
        <ac:context len="751" hash="1027276076"/>
      </ac:txMk>
    </ac:txMkLst>
    <p188:pos x="6277428" y="2685142"/>
    <p188:replyLst>
      <p188:reply id="{80A90BAC-A66F-48D0-B154-B2E34402D958}" authorId="{60F82B4D-F722-265A-8A2E-A9E0EA5A2CB6}" created="2021-10-18T18:54:01.642">
        <p188:txBody>
          <a:bodyPr/>
          <a:lstStyle/>
          <a:p>
            <a:r>
              <a:rPr lang="it-IT"/>
              <a:t>well, in pure publish/subscribe, as you know, the publisher doesn't know subscribers and vice versa. In theory a discrete event could be received by zero or more subscribers, depending on the the subscription expression defined by each subscriber. So zero is correct. Idempotency is one of the many features I could mention. I can eventually mention it as a talking point.... time permitting :)</a:t>
            </a:r>
          </a:p>
        </p188:txBody>
      </p188:reply>
      <p188:reply id="{DADC9EFA-A721-40E9-B380-06CA44E33BBA}" authorId="{95EACE9E-B7C8-25F1-B938-0843A036EE2D}" created="2021-10-18T19:00:22.817">
        <p188:txBody>
          <a:bodyPr/>
          <a:lstStyle/>
          <a:p>
            <a:r>
              <a:rPr lang="en-US"/>
              <a:t>Got it - now I understand the intent of zero.</a:t>
            </a:r>
          </a:p>
        </p188:txBody>
      </p188:reply>
    </p188:replyLst>
    <p188:txBody>
      <a:bodyPr/>
      <a:lstStyle/>
      <a:p>
        <a:r>
          <a:rPr lang="en-US"/>
          <a:t>Do you mean to say one or multiple or zero? Does it make sense to mention idempotency here?</a:t>
        </a:r>
      </a:p>
    </p188:txBody>
  </p188:cm>
  <p188:cm id="{0DE221FA-87F5-45D1-B765-E5E45FC785D4}" authorId="{95EACE9E-B7C8-25F1-B938-0843A036EE2D}" status="resolved" created="2021-10-18T18:24:29.438">
    <ac:txMkLst xmlns:ac="http://schemas.microsoft.com/office/drawing/2013/main/command">
      <pc:docMk xmlns:pc="http://schemas.microsoft.com/office/powerpoint/2013/main/command"/>
      <pc:sldMk xmlns:pc="http://schemas.microsoft.com/office/powerpoint/2013/main/command" cId="1471959386" sldId="2076137278"/>
      <ac:spMk id="3" creationId="{4CF9A985-5643-48A4-861E-15EEDCB7289C}"/>
      <ac:txMk cp="333" len="30">
        <ac:context len="751" hash="1027276076"/>
      </ac:txMk>
    </ac:txMkLst>
    <p188:pos x="5442857" y="1914071"/>
    <p188:replyLst>
      <p188:reply id="{6D5FFF7D-5C83-44B3-968D-E5E6956D2129}" authorId="{95EACE9E-B7C8-25F1-B938-0843A036EE2D}" created="2021-10-18T18:25:21.346">
        <p188:txBody>
          <a:bodyPr/>
          <a:lstStyle/>
          <a:p>
            <a:r>
              <a:rPr lang="en-US"/>
              <a:t>I see you explaining it on the next slide :)</a:t>
            </a:r>
          </a:p>
        </p188:txBody>
      </p188:reply>
      <p188:reply id="{C6E12CE5-BD28-4D06-974C-F493DFB3ABB2}" authorId="{60F82B4D-F722-265A-8A2E-A9E0EA5A2CB6}" created="2021-10-18T18:50:50.670">
        <p188:txBody>
          <a:bodyPr/>
          <a:lstStyle/>
          <a:p>
            <a:r>
              <a:rPr lang="it-IT"/>
              <a:t>Ok better so :)</a:t>
            </a:r>
          </a:p>
        </p188:txBody>
      </p188:reply>
    </p188:replyLst>
    <p188:txBody>
      <a:bodyPr/>
      <a:lstStyle/>
      <a:p>
        <a:r>
          <a:rPr lang="en-US"/>
          <a:t>I'm sure in the voice over you will touch on it, but just reading the slide, I didn't fully understand how receivers mentioned here relate to microservices (what came to mind is the consumer/producer).</a:t>
        </a:r>
      </a:p>
    </p188:txBody>
  </p188:cm>
</p188:cmLst>
</file>

<file path=ppt/comments/modernComment_7BBF5740_D3D57032.xml><?xml version="1.0" encoding="utf-8"?>
<p188:cmLst xmlns:a="http://schemas.openxmlformats.org/drawingml/2006/main" xmlns:r="http://schemas.openxmlformats.org/officeDocument/2006/relationships" xmlns:p188="http://schemas.microsoft.com/office/powerpoint/2018/8/main">
  <p188:cm id="{BC7D6300-DE44-44CB-A7F3-926C1C4A67EB}" authorId="{95EACE9E-B7C8-25F1-B938-0843A036EE2D}" status="resolved" created="2021-10-19T17:44:42.784">
    <pc:sldMkLst xmlns:pc="http://schemas.microsoft.com/office/powerpoint/2013/main/command">
      <pc:docMk/>
      <pc:sldMk cId="3553980466" sldId="2076137280"/>
    </pc:sldMkLst>
    <p188:replyLst>
      <p188:reply id="{FBE4BED6-EA17-43D9-BD61-015846717E7B}" authorId="{60F82B4D-F722-265A-8A2E-A9E0EA5A2CB6}" created="2021-10-20T09:07:22.947">
        <p188:txBody>
          <a:bodyPr/>
          <a:lstStyle/>
          <a:p>
            <a:r>
              <a:rPr lang="it-IT"/>
              <a:t>I had the same thought. I'll make sure I don't spend too much time on these 3 slides. The 2 two key points are:
- API Gateway provides an implementation of cross-cutting concerns such as authentication or TLS termination that otherwise you should implement in any component that exposes a public endpoint.
- Adding an API gateway in front of a monolithic app adds a level of indirection between client apps and the backend server. This allows to strat breaking down the monolith and refactor some subsystems using microservices in a transparent way without breaking the contract with client applications.</a:t>
            </a:r>
          </a:p>
        </p188:txBody>
      </p188:reply>
    </p188:replyLst>
    <p188:txBody>
      <a:bodyPr/>
      <a:lstStyle/>
      <a:p>
        <a:r>
          <a:rPr lang="en-US"/>
          <a:t>Depending on how much time there is in the session, maybe makes sense to summarize the API Gateway into 1 slide?</a:t>
        </a:r>
      </a:p>
    </p188:txBody>
  </p188:cm>
</p188:cmLst>
</file>

<file path=ppt/comments/modernComment_7BBF5748_E93AEBCC.xml><?xml version="1.0" encoding="utf-8"?>
<p188:cmLst xmlns:a="http://schemas.openxmlformats.org/drawingml/2006/main" xmlns:r="http://schemas.openxmlformats.org/officeDocument/2006/relationships" xmlns:p188="http://schemas.microsoft.com/office/powerpoint/2018/8/main">
  <p188:cm id="{379EE8DB-6499-45DE-A75D-9D32263D09A9}" authorId="{F46E6625-0AFC-1698-E0C6-D8BE00BC5DA7}" created="2021-10-19T11:15:07.068">
    <pc:sldMkLst xmlns:pc="http://schemas.microsoft.com/office/powerpoint/2013/main/command">
      <pc:docMk/>
      <pc:sldMk cId="3912952780" sldId="2076137288"/>
    </pc:sldMkLst>
    <p188:replyLst>
      <p188:reply id="{6389451C-E2A9-44B4-9EF6-D76122EBDD1E}" authorId="{95EACE9E-B7C8-25F1-B938-0843A036EE2D}" created="2021-10-19T17:45:55.426">
        <p188:txBody>
          <a:bodyPr/>
          <a:lstStyle/>
          <a:p>
            <a:r>
              <a:rPr lang="en-US"/>
              <a:t>These Kubernetes related slides are great - but maybe hard to cover in short period of time. I agree Gonzalo maybe makes sense to consolidate into 1 slide about Kubernetes?</a:t>
            </a:r>
          </a:p>
        </p188:txBody>
      </p188:reply>
      <p188:reply id="{33F4B1AD-F725-4BF4-8435-EBFD5E2810E9}" authorId="{60F82B4D-F722-265A-8A2E-A9E0EA5A2CB6}" created="2021-10-22T12:18:39.471">
        <p188:txBody>
          <a:bodyPr/>
          <a:lstStyle/>
          <a:p>
            <a:r>
              <a:rPr lang="it-IT"/>
              <a:t>I will skip the next one that explains the internal components, I can't skip AKS on Azure and ecosystem. I'll go fast over these slides.</a:t>
            </a:r>
          </a:p>
        </p188:txBody>
      </p188:reply>
      <p188:reply id="{AA25858F-3788-437F-8470-DFDB9295428A}" authorId="{60F82B4D-F722-265A-8A2E-A9E0EA5A2CB6}" created="2021-10-22T12:20:29.654">
        <p188:txBody>
          <a:bodyPr/>
          <a:lstStyle/>
          <a:p>
            <a:r>
              <a:rPr lang="it-IT"/>
              <a:t>I've hidden slides 23 and 24 </a:t>
            </a:r>
          </a:p>
        </p188:txBody>
      </p188:reply>
    </p188:replyLst>
    <p188:txBody>
      <a:bodyPr/>
      <a:lstStyle/>
      <a:p>
        <a:r>
          <a:rPr lang="en-US"/>
          <a:t>I would summarize / hide slide 20-27. Just provide a quick summary</a:t>
        </a:r>
      </a:p>
    </p188:txBody>
  </p188:cm>
</p188:cmLst>
</file>

<file path=ppt/comments/modernComment_7BBF5751_4AAFCCBD.xml><?xml version="1.0" encoding="utf-8"?>
<p188:cmLst xmlns:a="http://schemas.openxmlformats.org/drawingml/2006/main" xmlns:r="http://schemas.openxmlformats.org/officeDocument/2006/relationships" xmlns:p188="http://schemas.microsoft.com/office/powerpoint/2018/8/main">
  <p188:cm id="{1431EA8E-A0BB-4CEC-8EF1-2C2C221BFF41}" authorId="{95EACE9E-B7C8-25F1-B938-0843A036EE2D}" status="resolved" created="2021-10-19T17:48:53.274">
    <pc:sldMkLst xmlns:pc="http://schemas.microsoft.com/office/powerpoint/2013/main/command">
      <pc:docMk/>
      <pc:sldMk cId="1253035197" sldId="2076137297"/>
    </pc:sldMkLst>
    <p188:replyLst>
      <p188:reply id="{34BE7062-54B8-4E79-A339-20C4C4AE65AA}" authorId="{60F82B4D-F722-265A-8A2E-A9E0EA5A2CB6}" created="2021-10-20T09:01:47.865">
        <p188:txBody>
          <a:bodyPr/>
          <a:lstStyle/>
          <a:p>
            <a:r>
              <a:rPr lang="it-IT"/>
              <a:t>Agreed, I added some elements, but multitenancy per se would deserve a dedicated session. I'll make sure to remark this during the session.</a:t>
            </a:r>
          </a:p>
        </p188:txBody>
      </p188:reply>
    </p188:replyLst>
    <p188:txBody>
      <a:bodyPr/>
      <a:lstStyle/>
      <a:p>
        <a:r>
          <a:rPr lang="en-US"/>
          <a:t>[@Gonzalo Ruiz] - in your comment on slide 20 did you suggest to also consolidate the multitenancy concepts into that summary slide or was it only referring to Kubernetes? Multitenancy may take some time to cover, but just mentioning the tenancy models that are possible makes sense.</a:t>
        </a:r>
      </a:p>
    </p188:txBody>
  </p188:cm>
</p188:cmLst>
</file>

<file path=ppt/comments/modernComment_7BBF5753_D7107565.xml><?xml version="1.0" encoding="utf-8"?>
<p188:cmLst xmlns:a="http://schemas.openxmlformats.org/drawingml/2006/main" xmlns:r="http://schemas.openxmlformats.org/officeDocument/2006/relationships" xmlns:p188="http://schemas.microsoft.com/office/powerpoint/2018/8/main">
  <p188:cm id="{B123FA79-95FF-477B-92F5-F6C733B9BAA7}" authorId="{95EACE9E-B7C8-25F1-B938-0843A036EE2D}" status="resolved" created="2021-10-19T17:50:00.354">
    <pc:sldMkLst xmlns:pc="http://schemas.microsoft.com/office/powerpoint/2013/main/command">
      <pc:docMk/>
      <pc:sldMk cId="3608180069" sldId="2076137299"/>
    </pc:sldMkLst>
    <p188:replyLst>
      <p188:reply id="{3B47595C-B6A0-4DB9-BC4F-3AB66605DFC2}" authorId="{60F82B4D-F722-265A-8A2E-A9E0EA5A2CB6}" created="2021-10-20T08:48:45.452">
        <p188:txBody>
          <a:bodyPr/>
          <a:lstStyle/>
          <a:p>
            <a:r>
              <a:rPr lang="it-IT"/>
              <a:t>Ok,  I moved these two slides before What is a container? and What is Kubernetes? slides</a:t>
            </a:r>
          </a:p>
        </p188:txBody>
      </p188:reply>
    </p188:replyLst>
    <p188:txBody>
      <a:bodyPr/>
      <a:lstStyle/>
      <a:p>
        <a:r>
          <a:rPr lang="en-US"/>
          <a:t>I like this diagram. Is the uber objective of this talk to discuss the gold-lines showing how to "rearchitect-rebuild" into SaaS? If so, maybe this slide could be used earlier too to set the high level context?</a:t>
        </a:r>
      </a:p>
    </p188:txBody>
  </p188:cm>
</p188:cmLst>
</file>

<file path=ppt/comments/modernComment_7BBF5754_AE4B4C1D.xml><?xml version="1.0" encoding="utf-8"?>
<p188:cmLst xmlns:a="http://schemas.openxmlformats.org/drawingml/2006/main" xmlns:r="http://schemas.openxmlformats.org/officeDocument/2006/relationships" xmlns:p188="http://schemas.microsoft.com/office/powerpoint/2018/8/main">
  <p188:cm id="{AA903F47-625D-4476-9003-24E4BC997E32}" authorId="{95EACE9E-B7C8-25F1-B938-0843A036EE2D}" status="resolved" created="2021-10-19T17:42:38.624">
    <pc:sldMkLst xmlns:pc="http://schemas.microsoft.com/office/powerpoint/2013/main/command">
      <pc:docMk/>
      <pc:sldMk cId="2924170269" sldId="2076137300"/>
    </pc:sldMkLst>
    <p188:replyLst>
      <p188:reply id="{D9F5C045-8586-4813-8741-209E64A7EB06}" authorId="{60F82B4D-F722-265A-8A2E-A9E0EA5A2CB6}" created="2021-10-20T08:42:16.296">
        <p188:txBody>
          <a:bodyPr/>
          <a:lstStyle/>
          <a:p>
            <a:r>
              <a:rPr lang="it-IT"/>
              <a:t>Eh eh... of course. This is more for reference. I'll cover just a few things. I'll mention that customer usually starts with a lift-and-shift approach where they host the monolithic app in a VM and the database in another VM. Then the next step is modernizing the app by hosting the monolithic app in an App Service and the DB in an Azure fully-managed database like Azure SQL DB that provides advantages like automatic patching or backups. The final step is refactoring the app using a microservice-based approach and hosting the app in Kubernetes. If not already present in the organization, this step requires to acquire specific skills in many areas, which include not only Kubernetes, but also related technologies and processes such as GitOps and DevOps. I'll let the attendees to review the pros and cons of each architectural approach. </a:t>
            </a:r>
          </a:p>
        </p188:txBody>
      </p188:reply>
    </p188:replyLst>
    <p188:txBody>
      <a:bodyPr/>
      <a:lstStyle/>
      <a:p>
        <a:r>
          <a:rPr lang="en-US"/>
          <a:t>Maybe this slide is better for Appendix since it is so information rich and will take long time to consume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B035B-74A9-4823-B229-D2264654ADBB}" type="datetimeFigureOut">
              <a:rPr lang="it-IT" smtClean="0"/>
              <a:t>25/10/2021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DEA24-40B4-4309-8674-27A7BFC58A7E}" type="slidenum">
              <a:rPr lang="it-IT" smtClean="0"/>
              <a:t>‹#›</a:t>
            </a:fld>
            <a:endParaRPr lang="it-IT"/>
          </a:p>
        </p:txBody>
      </p:sp>
    </p:spTree>
    <p:extLst>
      <p:ext uri="{BB962C8B-B14F-4D97-AF65-F5344CB8AC3E}">
        <p14:creationId xmlns:p14="http://schemas.microsoft.com/office/powerpoint/2010/main" val="240002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3</a:t>
            </a:fld>
            <a:endParaRPr lang="it-IT"/>
          </a:p>
        </p:txBody>
      </p:sp>
    </p:spTree>
    <p:extLst>
      <p:ext uri="{BB962C8B-B14F-4D97-AF65-F5344CB8AC3E}">
        <p14:creationId xmlns:p14="http://schemas.microsoft.com/office/powerpoint/2010/main" val="87531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10/25/2021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13</a:t>
            </a:fld>
            <a:endParaRPr lang="it-IT"/>
          </a:p>
        </p:txBody>
      </p:sp>
    </p:spTree>
    <p:extLst>
      <p:ext uri="{BB962C8B-B14F-4D97-AF65-F5344CB8AC3E}">
        <p14:creationId xmlns:p14="http://schemas.microsoft.com/office/powerpoint/2010/main" val="14918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14</a:t>
            </a:fld>
            <a:endParaRPr lang="it-IT"/>
          </a:p>
        </p:txBody>
      </p:sp>
    </p:spTree>
    <p:extLst>
      <p:ext uri="{BB962C8B-B14F-4D97-AF65-F5344CB8AC3E}">
        <p14:creationId xmlns:p14="http://schemas.microsoft.com/office/powerpoint/2010/main" val="174437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15</a:t>
            </a:fld>
            <a:endParaRPr lang="it-IT"/>
          </a:p>
        </p:txBody>
      </p:sp>
    </p:spTree>
    <p:extLst>
      <p:ext uri="{BB962C8B-B14F-4D97-AF65-F5344CB8AC3E}">
        <p14:creationId xmlns:p14="http://schemas.microsoft.com/office/powerpoint/2010/main" val="1094167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16</a:t>
            </a:fld>
            <a:endParaRPr lang="it-IT"/>
          </a:p>
        </p:txBody>
      </p:sp>
    </p:spTree>
    <p:extLst>
      <p:ext uri="{BB962C8B-B14F-4D97-AF65-F5344CB8AC3E}">
        <p14:creationId xmlns:p14="http://schemas.microsoft.com/office/powerpoint/2010/main" val="89690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19</a:t>
            </a:fld>
            <a:endParaRPr lang="it-IT"/>
          </a:p>
        </p:txBody>
      </p:sp>
    </p:spTree>
    <p:extLst>
      <p:ext uri="{BB962C8B-B14F-4D97-AF65-F5344CB8AC3E}">
        <p14:creationId xmlns:p14="http://schemas.microsoft.com/office/powerpoint/2010/main" val="1086799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21</a:t>
            </a:fld>
            <a:endParaRPr lang="it-IT"/>
          </a:p>
        </p:txBody>
      </p:sp>
    </p:spTree>
    <p:extLst>
      <p:ext uri="{BB962C8B-B14F-4D97-AF65-F5344CB8AC3E}">
        <p14:creationId xmlns:p14="http://schemas.microsoft.com/office/powerpoint/2010/main" val="19679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9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23</a:t>
            </a:fld>
            <a:endParaRPr lang="it-IT"/>
          </a:p>
        </p:txBody>
      </p:sp>
    </p:spTree>
    <p:extLst>
      <p:ext uri="{BB962C8B-B14F-4D97-AF65-F5344CB8AC3E}">
        <p14:creationId xmlns:p14="http://schemas.microsoft.com/office/powerpoint/2010/main" val="218925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26</a:t>
            </a:fld>
            <a:endParaRPr lang="it-IT"/>
          </a:p>
        </p:txBody>
      </p:sp>
    </p:spTree>
    <p:extLst>
      <p:ext uri="{BB962C8B-B14F-4D97-AF65-F5344CB8AC3E}">
        <p14:creationId xmlns:p14="http://schemas.microsoft.com/office/powerpoint/2010/main" val="397379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4</a:t>
            </a:fld>
            <a:endParaRPr lang="it-IT"/>
          </a:p>
        </p:txBody>
      </p:sp>
    </p:spTree>
    <p:extLst>
      <p:ext uri="{BB962C8B-B14F-4D97-AF65-F5344CB8AC3E}">
        <p14:creationId xmlns:p14="http://schemas.microsoft.com/office/powerpoint/2010/main" val="78065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32</a:t>
            </a:fld>
            <a:endParaRPr lang="it-IT"/>
          </a:p>
        </p:txBody>
      </p:sp>
    </p:spTree>
    <p:extLst>
      <p:ext uri="{BB962C8B-B14F-4D97-AF65-F5344CB8AC3E}">
        <p14:creationId xmlns:p14="http://schemas.microsoft.com/office/powerpoint/2010/main" val="321187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3B8A6F-051E-44CF-BF0A-5503AF213BCC}" type="slidenum">
              <a:rPr lang="en-GB" smtClean="0"/>
              <a:t>35</a:t>
            </a:fld>
            <a:endParaRPr lang="en-GB"/>
          </a:p>
        </p:txBody>
      </p:sp>
    </p:spTree>
    <p:extLst>
      <p:ext uri="{BB962C8B-B14F-4D97-AF65-F5344CB8AC3E}">
        <p14:creationId xmlns:p14="http://schemas.microsoft.com/office/powerpoint/2010/main" val="4334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5</a:t>
            </a:fld>
            <a:endParaRPr lang="it-IT"/>
          </a:p>
        </p:txBody>
      </p:sp>
    </p:spTree>
    <p:extLst>
      <p:ext uri="{BB962C8B-B14F-4D97-AF65-F5344CB8AC3E}">
        <p14:creationId xmlns:p14="http://schemas.microsoft.com/office/powerpoint/2010/main" val="268914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5"/>
          </p:nvPr>
        </p:nvSpPr>
        <p:spPr/>
        <p:txBody>
          <a:bodyPr/>
          <a:lstStyle/>
          <a:p>
            <a:fld id="{B86DEA24-40B4-4309-8674-27A7BFC58A7E}" type="slidenum">
              <a:rPr lang="it-IT" smtClean="0"/>
              <a:t>6</a:t>
            </a:fld>
            <a:endParaRPr lang="it-IT"/>
          </a:p>
        </p:txBody>
      </p:sp>
    </p:spTree>
    <p:extLst>
      <p:ext uri="{BB962C8B-B14F-4D97-AF65-F5344CB8AC3E}">
        <p14:creationId xmlns:p14="http://schemas.microsoft.com/office/powerpoint/2010/main" val="171610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7</a:t>
            </a:fld>
            <a:endParaRPr lang="it-IT"/>
          </a:p>
        </p:txBody>
      </p:sp>
    </p:spTree>
    <p:extLst>
      <p:ext uri="{BB962C8B-B14F-4D97-AF65-F5344CB8AC3E}">
        <p14:creationId xmlns:p14="http://schemas.microsoft.com/office/powerpoint/2010/main" val="4084399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10/25/2021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7155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10/25/2021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92622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endParaRPr lang="en-US" baseline="0"/>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10/25/2021 4:23 PM</a:t>
            </a:fld>
            <a:endParaRPr lang="en-US">
              <a:solidFill>
                <a:prstClr val="black"/>
              </a:solidFill>
            </a:endParaRPr>
          </a:p>
        </p:txBody>
      </p:sp>
    </p:spTree>
    <p:extLst>
      <p:ext uri="{BB962C8B-B14F-4D97-AF65-F5344CB8AC3E}">
        <p14:creationId xmlns:p14="http://schemas.microsoft.com/office/powerpoint/2010/main" val="392649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10/25/2021 4:23 PM</a:t>
            </a:fld>
            <a:endParaRPr lang="en-US">
              <a:solidFill>
                <a:prstClr val="black"/>
              </a:solidFill>
            </a:endParaRPr>
          </a:p>
        </p:txBody>
      </p:sp>
    </p:spTree>
    <p:extLst>
      <p:ext uri="{BB962C8B-B14F-4D97-AF65-F5344CB8AC3E}">
        <p14:creationId xmlns:p14="http://schemas.microsoft.com/office/powerpoint/2010/main" val="4206338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827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7732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93840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813484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2451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449690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06457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09175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B9D6A64F-1DE0-4FEC-A349-BB022B868381}"/>
              </a:ext>
            </a:extLst>
          </p:cNvPr>
          <p:cNvPicPr>
            <a:picLocks noChangeAspect="1"/>
          </p:cNvPicPr>
          <p:nvPr userDrawn="1"/>
        </p:nvPicPr>
        <p:blipFill>
          <a:blip r:embed="rId3"/>
          <a:stretch>
            <a:fillRect/>
          </a:stretch>
        </p:blipFill>
        <p:spPr>
          <a:xfrm>
            <a:off x="5326447" y="0"/>
            <a:ext cx="6865553" cy="6858000"/>
          </a:xfrm>
          <a:prstGeom prst="rect">
            <a:avLst/>
          </a:prstGeom>
        </p:spPr>
      </p:pic>
    </p:spTree>
    <p:extLst>
      <p:ext uri="{BB962C8B-B14F-4D97-AF65-F5344CB8AC3E}">
        <p14:creationId xmlns:p14="http://schemas.microsoft.com/office/powerpoint/2010/main" val="1296482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96491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91024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818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51812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420608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20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867807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5284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083092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9368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60542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74282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504088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3396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0583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73779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25543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0245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991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931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332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7250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90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21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26775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216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851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2988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0473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927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7822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1695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1670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35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4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03035216-6151-46A5-91EE-2C332D6D9BE4}"/>
              </a:ext>
            </a:extLst>
          </p:cNvPr>
          <p:cNvPicPr>
            <a:picLocks noChangeAspect="1"/>
          </p:cNvPicPr>
          <p:nvPr userDrawn="1"/>
        </p:nvPicPr>
        <p:blipFill>
          <a:blip r:embed="rId3"/>
          <a:stretch>
            <a:fillRect/>
          </a:stretch>
        </p:blipFill>
        <p:spPr>
          <a:xfrm>
            <a:off x="5316132" y="-1"/>
            <a:ext cx="6882174" cy="6872214"/>
          </a:xfrm>
          <a:prstGeom prst="rect">
            <a:avLst/>
          </a:prstGeom>
        </p:spPr>
      </p:pic>
    </p:spTree>
    <p:extLst>
      <p:ext uri="{BB962C8B-B14F-4D97-AF65-F5344CB8AC3E}">
        <p14:creationId xmlns:p14="http://schemas.microsoft.com/office/powerpoint/2010/main" val="28007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48772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929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114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9635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4350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846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4403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63212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4328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05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106765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252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124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027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6076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9026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176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7012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4327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4243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9243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3318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70842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81062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576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1818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62949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747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0213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403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3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35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24681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134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788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3982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FC21-E952-4FBE-A7A0-FF628881F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47AE0C3-AC24-4EAC-804E-089F721A41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7C115-0C4C-497B-A1E7-A42376F0AFA5}"/>
              </a:ext>
            </a:extLst>
          </p:cNvPr>
          <p:cNvSpPr>
            <a:spLocks noGrp="1"/>
          </p:cNvSpPr>
          <p:nvPr>
            <p:ph type="dt" sz="half" idx="10"/>
          </p:nvPr>
        </p:nvSpPr>
        <p:spPr/>
        <p:txBody>
          <a:bodyPr/>
          <a:lstStyle/>
          <a:p>
            <a:fld id="{A259769E-99A5-420D-B5BD-0E9961CAE3FC}" type="datetimeFigureOut">
              <a:rPr lang="it-IT" smtClean="0"/>
              <a:t>25/10/2021</a:t>
            </a:fld>
            <a:endParaRPr lang="it-IT"/>
          </a:p>
        </p:txBody>
      </p:sp>
      <p:sp>
        <p:nvSpPr>
          <p:cNvPr id="5" name="Footer Placeholder 4">
            <a:extLst>
              <a:ext uri="{FF2B5EF4-FFF2-40B4-BE49-F238E27FC236}">
                <a16:creationId xmlns:a16="http://schemas.microsoft.com/office/drawing/2014/main" id="{B8A07D71-A9CE-48B8-B004-4317F6CE4A7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6916B0E-B787-4879-B515-1DF6B0D78AF5}"/>
              </a:ext>
            </a:extLst>
          </p:cNvPr>
          <p:cNvSpPr>
            <a:spLocks noGrp="1"/>
          </p:cNvSpPr>
          <p:nvPr>
            <p:ph type="sldNum" sz="quarter" idx="12"/>
          </p:nvPr>
        </p:nvSpPr>
        <p:spPr/>
        <p:txBody>
          <a:bodyPr/>
          <a:lstStyle/>
          <a:p>
            <a:fld id="{5413D037-A895-4DFC-8541-F54BDD955898}" type="slidenum">
              <a:rPr lang="it-IT" smtClean="0"/>
              <a:t>‹#›</a:t>
            </a:fld>
            <a:endParaRPr lang="it-IT"/>
          </a:p>
        </p:txBody>
      </p:sp>
    </p:spTree>
    <p:extLst>
      <p:ext uri="{BB962C8B-B14F-4D97-AF65-F5344CB8AC3E}">
        <p14:creationId xmlns:p14="http://schemas.microsoft.com/office/powerpoint/2010/main" val="20726653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8375-FFC9-448A-BA0F-4DB1F07EFEE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552682A4-B3A7-40EC-82E5-86AE1159B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A06ABF7-9098-4BB9-B1EB-473AA7CA7940}"/>
              </a:ext>
            </a:extLst>
          </p:cNvPr>
          <p:cNvSpPr>
            <a:spLocks noGrp="1"/>
          </p:cNvSpPr>
          <p:nvPr>
            <p:ph type="dt" sz="half" idx="10"/>
          </p:nvPr>
        </p:nvSpPr>
        <p:spPr/>
        <p:txBody>
          <a:bodyPr/>
          <a:lstStyle/>
          <a:p>
            <a:fld id="{A259769E-99A5-420D-B5BD-0E9961CAE3FC}" type="datetimeFigureOut">
              <a:rPr lang="it-IT" smtClean="0"/>
              <a:t>25/10/2021</a:t>
            </a:fld>
            <a:endParaRPr lang="it-IT"/>
          </a:p>
        </p:txBody>
      </p:sp>
      <p:sp>
        <p:nvSpPr>
          <p:cNvPr id="5" name="Footer Placeholder 4">
            <a:extLst>
              <a:ext uri="{FF2B5EF4-FFF2-40B4-BE49-F238E27FC236}">
                <a16:creationId xmlns:a16="http://schemas.microsoft.com/office/drawing/2014/main" id="{7ADB6790-EBFD-46B8-A481-EAE4D874AFA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A15F4F6-7702-46B8-88EC-E2494DD5C63A}"/>
              </a:ext>
            </a:extLst>
          </p:cNvPr>
          <p:cNvSpPr>
            <a:spLocks noGrp="1"/>
          </p:cNvSpPr>
          <p:nvPr>
            <p:ph type="sldNum" sz="quarter" idx="12"/>
          </p:nvPr>
        </p:nvSpPr>
        <p:spPr/>
        <p:txBody>
          <a:bodyPr/>
          <a:lstStyle/>
          <a:p>
            <a:fld id="{5413D037-A895-4DFC-8541-F54BDD955898}" type="slidenum">
              <a:rPr lang="it-IT" smtClean="0"/>
              <a:t>‹#›</a:t>
            </a:fld>
            <a:endParaRPr lang="it-IT"/>
          </a:p>
        </p:txBody>
      </p:sp>
    </p:spTree>
    <p:extLst>
      <p:ext uri="{BB962C8B-B14F-4D97-AF65-F5344CB8AC3E}">
        <p14:creationId xmlns:p14="http://schemas.microsoft.com/office/powerpoint/2010/main" val="5788634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128891"/>
            <a:ext cx="11658600" cy="1612749"/>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66700" y="95042"/>
            <a:ext cx="11658600" cy="738664"/>
          </a:xfrm>
        </p:spPr>
        <p:txBody>
          <a:bodyPr/>
          <a:lstStyle>
            <a:lvl1pPr>
              <a:defRPr sz="4800">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5" y="6180673"/>
            <a:ext cx="1828800" cy="672712"/>
          </a:xfrm>
          <a:prstGeom prst="rect">
            <a:avLst/>
          </a:prstGeom>
        </p:spPr>
      </p:pic>
    </p:spTree>
    <p:extLst>
      <p:ext uri="{BB962C8B-B14F-4D97-AF65-F5344CB8AC3E}">
        <p14:creationId xmlns:p14="http://schemas.microsoft.com/office/powerpoint/2010/main" val="18141980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12047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154838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746"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45"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2_52FF5EDD.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5FA_560ECD4C.xml"/><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47.emf"/></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microsoft.com/office/2018/10/relationships/comments" Target="../comments/modernComment_7BBF573E_57BC515A.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7BBF5740_D3D57032.xml"/><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BBF5728_5498521A.xml"/><Relationship Id="rId2" Type="http://schemas.openxmlformats.org/officeDocument/2006/relationships/notesSlide" Target="../notesSlides/notesSlide17.xml"/><Relationship Id="rId1" Type="http://schemas.openxmlformats.org/officeDocument/2006/relationships/slideLayout" Target="../slideLayouts/slideLayout84.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7BBF5748_E93AEBCC.xml"/><Relationship Id="rId2" Type="http://schemas.openxmlformats.org/officeDocument/2006/relationships/notesSlide" Target="../notesSlides/notesSlide18.xml"/><Relationship Id="rId1" Type="http://schemas.openxmlformats.org/officeDocument/2006/relationships/slideLayout" Target="../slideLayouts/slideLayout84.xml"/><Relationship Id="rId6" Type="http://schemas.openxmlformats.org/officeDocument/2006/relationships/hyperlink" Target="https://github.com/dotnet-architecture/eShopOnContainers" TargetMode="External"/><Relationship Id="rId5" Type="http://schemas.openxmlformats.org/officeDocument/2006/relationships/image" Target="../media/image59.png"/><Relationship Id="rId4" Type="http://schemas.openxmlformats.org/officeDocument/2006/relationships/hyperlink" Target="https://www.cncf.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microsoft.com/office/2018/10/relationships/comments" Target="../comments/modernComment_7BBF5751_4AAFCCBD.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753_D7107565.xml"/><Relationship Id="rId2" Type="http://schemas.openxmlformats.org/officeDocument/2006/relationships/notesSlide" Target="../notesSlides/notesSlide1.xml"/><Relationship Id="rId1" Type="http://schemas.openxmlformats.org/officeDocument/2006/relationships/slideLayout" Target="../slideLayouts/slideLayout84.xml"/><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4.xml"/><Relationship Id="rId5" Type="http://schemas.openxmlformats.org/officeDocument/2006/relationships/hyperlink" Target="https://docs.microsoft.com/en-us/azure/architecture/reference-architectures/containers/aks-microservices/aks-microservices" TargetMode="External"/><Relationship Id="rId4" Type="http://schemas.openxmlformats.org/officeDocument/2006/relationships/hyperlink" Target="https://docs.microsoft.com/en-us/azure/architecture/reference-architectures/containers/aks-microservices/aks-microservices-advance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containers/aks-microservices/aks-microservices" TargetMode="External"/><Relationship Id="rId3" Type="http://schemas.openxmlformats.org/officeDocument/2006/relationships/hyperlink" Target="https://docs.microsoft.com/en-us/azure/architecture/guide/multitenant/considerations/overview" TargetMode="External"/><Relationship Id="rId7" Type="http://schemas.openxmlformats.org/officeDocument/2006/relationships/hyperlink" Target="https://docs.microsoft.com/en-us/azure/architecture/reference-architectures/containers/aks-microservices/aks-microservices-advanced" TargetMode="External"/><Relationship Id="rId2" Type="http://schemas.openxmlformats.org/officeDocument/2006/relationships/hyperlink" Target="https://docs.microsoft.com/en-us/azure/architecture/guide/architecture-styles/microservices" TargetMode="External"/><Relationship Id="rId1" Type="http://schemas.openxmlformats.org/officeDocument/2006/relationships/slideLayout" Target="../slideLayouts/slideLayout84.xml"/><Relationship Id="rId6" Type="http://schemas.openxmlformats.org/officeDocument/2006/relationships/hyperlink" Target="https://github.com/dotnet-architecture/eShopOnContainers" TargetMode="External"/><Relationship Id="rId11" Type="http://schemas.openxmlformats.org/officeDocument/2006/relationships/hyperlink" Target="https://docs.microsoft.com/en-us/azure/architecture/example-scenario/gitops-aks/gitops-blueprint-aks" TargetMode="External"/><Relationship Id="rId5" Type="http://schemas.openxmlformats.org/officeDocument/2006/relationships/hyperlink" Target="https://docs.microsoft.com/en-us/dotnet/architecture/cloud-native/" TargetMode="External"/><Relationship Id="rId10" Type="http://schemas.openxmlformats.org/officeDocument/2006/relationships/hyperlink" Target="https://docs.microsoft.com/en-us/azure/architecture/microservices/model/domain-analysis" TargetMode="External"/><Relationship Id="rId4" Type="http://schemas.openxmlformats.org/officeDocument/2006/relationships/hyperlink" Target="https://docs.microsoft.com/en-us/dotnet/architecture/modernize-with-azure-containers/" TargetMode="External"/><Relationship Id="rId9" Type="http://schemas.openxmlformats.org/officeDocument/2006/relationships/hyperlink" Target="https://docs.microsoft.com/en-us/azure/architecture/example-scenario/aks-agic/aks-agic"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73.png"/><Relationship Id="rId5" Type="http://schemas.openxmlformats.org/officeDocument/2006/relationships/hyperlink" Target="https://forms.office.com/r/TP2uc132x4" TargetMode="External"/><Relationship Id="rId4" Type="http://schemas.openxmlformats.org/officeDocument/2006/relationships/hyperlink" Target="mailto:saas-academy@microsoft.com" TargetMode="External"/></Relationships>
</file>

<file path=ppt/slides/_rels/slide4.xml.rels><?xml version="1.0" encoding="UTF-8" standalone="yes"?>
<Relationships xmlns="http://schemas.openxmlformats.org/package/2006/relationships"><Relationship Id="rId3" Type="http://schemas.microsoft.com/office/2018/10/relationships/comments" Target="../comments/modernComment_7BBF5754_AE4B4C1D.xml"/><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BBF5738_83AAB4F2.xml"/><Relationship Id="rId2" Type="http://schemas.openxmlformats.org/officeDocument/2006/relationships/notesSlide" Target="../notesSlides/notesSlide3.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BBF5737_D1F74E67.xml"/><Relationship Id="rId2" Type="http://schemas.openxmlformats.org/officeDocument/2006/relationships/notesSlide" Target="../notesSlides/notesSlide5.xml"/><Relationship Id="rId1" Type="http://schemas.openxmlformats.org/officeDocument/2006/relationships/slideLayout" Target="../slideLayouts/slideLayout84.xm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5F6_D410C2E3.xml"/><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microsoft.com/office/2018/10/relationships/comments" Target="../comments/modernComment_7BBF573B_6F029CB3.xml"/><Relationship Id="rId2" Type="http://schemas.openxmlformats.org/officeDocument/2006/relationships/notesSlide" Target="../notesSlides/notesSlide7.xml"/><Relationship Id="rId1" Type="http://schemas.openxmlformats.org/officeDocument/2006/relationships/slideLayout" Target="../slideLayouts/slideLayout35.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8FB-2765-7548-9243-8D5F8F8CCC72}"/>
              </a:ext>
            </a:extLst>
          </p:cNvPr>
          <p:cNvSpPr>
            <a:spLocks noGrp="1"/>
          </p:cNvSpPr>
          <p:nvPr>
            <p:ph type="title"/>
          </p:nvPr>
        </p:nvSpPr>
        <p:spPr/>
        <p:txBody>
          <a:bodyPr/>
          <a:lstStyle/>
          <a:p>
            <a:r>
              <a:rPr lang="en-US"/>
              <a:t>Breaking down the monolith in your SaaS application</a:t>
            </a:r>
          </a:p>
        </p:txBody>
      </p:sp>
      <p:sp>
        <p:nvSpPr>
          <p:cNvPr id="3" name="Text Placeholder 2">
            <a:extLst>
              <a:ext uri="{FF2B5EF4-FFF2-40B4-BE49-F238E27FC236}">
                <a16:creationId xmlns:a16="http://schemas.microsoft.com/office/drawing/2014/main" id="{56D4A0DE-AF44-374E-9D7A-88CEA0E6F6A9}"/>
              </a:ext>
            </a:extLst>
          </p:cNvPr>
          <p:cNvSpPr>
            <a:spLocks noGrp="1"/>
          </p:cNvSpPr>
          <p:nvPr>
            <p:ph type="body" sz="quarter" idx="12"/>
          </p:nvPr>
        </p:nvSpPr>
        <p:spPr>
          <a:xfrm>
            <a:off x="276814" y="4274916"/>
            <a:ext cx="4947119" cy="1998562"/>
          </a:xfrm>
        </p:spPr>
        <p:txBody>
          <a:bodyPr vert="horz" wrap="square" lIns="0" tIns="0" rIns="0" bIns="0" rtlCol="0" anchor="t">
            <a:normAutofit/>
          </a:bodyPr>
          <a:lstStyle/>
          <a:p>
            <a:r>
              <a:rPr lang="en-US" b="1" dirty="0"/>
              <a:t>Paolo Salvatori</a:t>
            </a:r>
            <a:endParaRPr lang="en-US" dirty="0"/>
          </a:p>
          <a:p>
            <a:r>
              <a:rPr lang="en-US" dirty="0"/>
              <a:t>Principal System Engineer</a:t>
            </a:r>
          </a:p>
          <a:p>
            <a:r>
              <a:rPr lang="en-US">
                <a:cs typeface="Segoe UI"/>
              </a:rPr>
              <a:t>FastTrack for Azure - ISVs and Startups</a:t>
            </a:r>
          </a:p>
          <a:p>
            <a:r>
              <a:rPr lang="en-US" dirty="0"/>
              <a:t>@babosbird</a:t>
            </a:r>
          </a:p>
        </p:txBody>
      </p:sp>
    </p:spTree>
    <p:extLst>
      <p:ext uri="{BB962C8B-B14F-4D97-AF65-F5344CB8AC3E}">
        <p14:creationId xmlns:p14="http://schemas.microsoft.com/office/powerpoint/2010/main" val="13924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69239" y="1189495"/>
            <a:ext cx="11653523" cy="5227588"/>
          </a:xfrm>
          <a:prstGeom prst="rect">
            <a:avLst/>
          </a:prstGeom>
        </p:spPr>
        <p:txBody>
          <a:bodyPr vert="horz" wrap="square" lIns="143428" tIns="89642" rIns="143428" bIns="89642" rtlCol="0" anchor="t">
            <a:normAutofit/>
          </a:bodyPr>
          <a:lstStyle/>
          <a:p>
            <a:pPr>
              <a:spcBef>
                <a:spcPts val="200"/>
              </a:spcBef>
              <a:spcAft>
                <a:spcPts val="200"/>
              </a:spcAft>
              <a:buFont typeface="Arial" panose="020B0604020202020204" pitchFamily="34" charset="0"/>
              <a:buChar char="•"/>
            </a:pPr>
            <a:r>
              <a:rPr lang="en-US" sz="3431">
                <a:latin typeface="Open Sans" panose="020B0606030504020204" pitchFamily="34" charset="0"/>
                <a:ea typeface="Open Sans" panose="020B0606030504020204" pitchFamily="34" charset="0"/>
                <a:cs typeface="Open Sans" panose="020B0606030504020204" pitchFamily="34" charset="0"/>
              </a:rPr>
              <a:t>Do </a:t>
            </a:r>
            <a:r>
              <a:rPr lang="x-none" sz="3431">
                <a:latin typeface="Open Sans" panose="020B0606030504020204" pitchFamily="34" charset="0"/>
                <a:ea typeface="Open Sans" panose="020B0606030504020204" pitchFamily="34" charset="0"/>
                <a:cs typeface="Open Sans" panose="020B0606030504020204" pitchFamily="34" charset="0"/>
              </a:rPr>
              <a:t>one thing well</a:t>
            </a:r>
            <a:endParaRPr lang="en-US" sz="3431">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Manage independent code and state</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generally developed by a small cross-functional team </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a:t>
            </a:r>
            <a:r>
              <a:rPr lang="x-none">
                <a:latin typeface="Open Sans" panose="020B0606030504020204" pitchFamily="34" charset="0"/>
                <a:ea typeface="Open Sans" panose="020B0606030504020204" pitchFamily="34" charset="0"/>
                <a:cs typeface="Open Sans" panose="020B0606030504020204" pitchFamily="34" charset="0"/>
              </a:rPr>
              <a:t>built with task-appropriate languages/frameworks </a:t>
            </a:r>
          </a:p>
          <a:p>
            <a:pPr lvl="1">
              <a:spcBef>
                <a:spcPts val="200"/>
              </a:spcBef>
              <a:spcAft>
                <a:spcPts val="200"/>
              </a:spcAft>
            </a:pPr>
            <a:endParaRPr lang="en-US" sz="1961">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p:cNvSpPr>
            <a:spLocks noGrp="1"/>
          </p:cNvSpPr>
          <p:nvPr>
            <p:ph type="title"/>
          </p:nvPr>
        </p:nvSpPr>
        <p:spPr/>
        <p:txBody>
          <a:bodyPr>
            <a:normAutofit/>
          </a:bodyPr>
          <a:lstStyle/>
          <a:p>
            <a:r>
              <a:rPr lang="en-US"/>
              <a:t>Microservices…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868" y="2816359"/>
            <a:ext cx="1618848" cy="1973859"/>
          </a:xfrm>
          <a:prstGeom prst="rect">
            <a:avLst/>
          </a:prstGeom>
        </p:spPr>
      </p:pic>
    </p:spTree>
    <p:extLst>
      <p:ext uri="{BB962C8B-B14F-4D97-AF65-F5344CB8AC3E}">
        <p14:creationId xmlns:p14="http://schemas.microsoft.com/office/powerpoint/2010/main" val="32895937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69239" y="1189495"/>
            <a:ext cx="11653523" cy="5227588"/>
          </a:xfrm>
          <a:prstGeom prst="rect">
            <a:avLst/>
          </a:prstGeom>
        </p:spPr>
        <p:txBody>
          <a:bodyPr vert="horz" wrap="square" lIns="143428" tIns="89642" rIns="143428" bIns="89642" rtlCol="0" anchor="t">
            <a:normAutofit/>
          </a:bodyPr>
          <a:lstStyle/>
          <a:p>
            <a:pPr>
              <a:spcBef>
                <a:spcPts val="200"/>
              </a:spcBef>
              <a:spcAft>
                <a:spcPts val="200"/>
              </a:spcAft>
              <a:buFont typeface="Arial" panose="020B0604020202020204" pitchFamily="34" charset="0"/>
              <a:buChar char="•"/>
            </a:pPr>
            <a:r>
              <a:rPr lang="en-US" sz="3431">
                <a:latin typeface="Open Sans" panose="020B0606030504020204" pitchFamily="34" charset="0"/>
                <a:ea typeface="Open Sans" panose="020B0606030504020204" pitchFamily="34" charset="0"/>
                <a:cs typeface="Open Sans" panose="020B0606030504020204" pitchFamily="34" charset="0"/>
              </a:rPr>
              <a:t>Do </a:t>
            </a:r>
            <a:r>
              <a:rPr lang="x-none" sz="3431">
                <a:latin typeface="Open Sans" panose="020B0606030504020204" pitchFamily="34" charset="0"/>
                <a:ea typeface="Open Sans" panose="020B0606030504020204" pitchFamily="34" charset="0"/>
                <a:cs typeface="Open Sans" panose="020B0606030504020204" pitchFamily="34" charset="0"/>
              </a:rPr>
              <a:t>one thing well</a:t>
            </a:r>
            <a:endParaRPr lang="en-US" sz="3431">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Manage independent code and state</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generally developed by a small cross-functional team </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a:t>
            </a:r>
            <a:r>
              <a:rPr lang="x-none">
                <a:latin typeface="Open Sans" panose="020B0606030504020204" pitchFamily="34" charset="0"/>
                <a:ea typeface="Open Sans" panose="020B0606030504020204" pitchFamily="34" charset="0"/>
                <a:cs typeface="Open Sans" panose="020B0606030504020204" pitchFamily="34" charset="0"/>
              </a:rPr>
              <a:t>built with task-appropriate languages/frameworks </a:t>
            </a:r>
          </a:p>
          <a:p>
            <a:pPr lvl="1">
              <a:spcBef>
                <a:spcPts val="200"/>
              </a:spcBef>
              <a:spcAft>
                <a:spcPts val="200"/>
              </a:spcAft>
            </a:pPr>
            <a:endParaRPr lang="en-US" sz="1961">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3529">
                <a:latin typeface="Open Sans" panose="020B0606030504020204" pitchFamily="34" charset="0"/>
                <a:ea typeface="Open Sans" panose="020B0606030504020204" pitchFamily="34" charset="0"/>
                <a:cs typeface="Open Sans" panose="020B0606030504020204" pitchFamily="34" charset="0"/>
              </a:rPr>
              <a:t>Are loosely coupled</a:t>
            </a: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Communicate over well-defined interfaces/protocol</a:t>
            </a:r>
            <a:r>
              <a:rPr lang="en-US">
                <a:latin typeface="Open Sans" panose="020B0606030504020204" pitchFamily="34" charset="0"/>
                <a:ea typeface="Open Sans" panose="020B0606030504020204" pitchFamily="34" charset="0"/>
                <a:cs typeface="Open Sans" panose="020B0606030504020204" pitchFamily="34" charset="0"/>
              </a:rPr>
              <a:t>s</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Have</a:t>
            </a:r>
            <a:r>
              <a:rPr lang="x-none">
                <a:latin typeface="Open Sans" panose="020B0606030504020204" pitchFamily="34" charset="0"/>
                <a:ea typeface="Open Sans" panose="020B0606030504020204" pitchFamily="34" charset="0"/>
                <a:cs typeface="Open Sans" panose="020B0606030504020204" pitchFamily="34" charset="0"/>
              </a:rPr>
              <a:t> unique name</a:t>
            </a:r>
            <a:r>
              <a:rPr lang="en-US">
                <a:latin typeface="Open Sans" panose="020B0606030504020204" pitchFamily="34" charset="0"/>
                <a:ea typeface="Open Sans" panose="020B0606030504020204" pitchFamily="34" charset="0"/>
                <a:cs typeface="Open Sans" panose="020B0606030504020204" pitchFamily="34" charset="0"/>
              </a:rPr>
              <a:t>s</a:t>
            </a:r>
            <a:r>
              <a:rPr lang="x-none">
                <a:latin typeface="Open Sans" panose="020B0606030504020204" pitchFamily="34" charset="0"/>
                <a:ea typeface="Open Sans" panose="020B0606030504020204" pitchFamily="34" charset="0"/>
                <a:cs typeface="Open Sans" panose="020B0606030504020204" pitchFamily="34" charset="0"/>
              </a:rPr>
              <a:t> (URI) that can be resolved</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independently updated, versioned, deployed, and scaled</a:t>
            </a:r>
            <a:endParaRPr lang="x-none">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p:cNvSpPr>
            <a:spLocks noGrp="1"/>
          </p:cNvSpPr>
          <p:nvPr>
            <p:ph type="title"/>
          </p:nvPr>
        </p:nvSpPr>
        <p:spPr/>
        <p:txBody>
          <a:bodyPr>
            <a:normAutofit/>
          </a:bodyPr>
          <a:lstStyle/>
          <a:p>
            <a:r>
              <a:rPr lang="en-US"/>
              <a:t>Microservices…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571" y="1914009"/>
            <a:ext cx="3467898" cy="3154629"/>
          </a:xfrm>
          <a:prstGeom prst="rect">
            <a:avLst/>
          </a:prstGeom>
        </p:spPr>
      </p:pic>
    </p:spTree>
    <p:extLst>
      <p:ext uri="{BB962C8B-B14F-4D97-AF65-F5344CB8AC3E}">
        <p14:creationId xmlns:p14="http://schemas.microsoft.com/office/powerpoint/2010/main" val="10827721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A621282-549A-43CE-AC10-DF5C2DF8BFC7}"/>
              </a:ext>
            </a:extLst>
          </p:cNvPr>
          <p:cNvSpPr/>
          <p:nvPr/>
        </p:nvSpPr>
        <p:spPr>
          <a:xfrm>
            <a:off x="9338008" y="5412075"/>
            <a:ext cx="1888207" cy="111316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Thumbnail</a:t>
            </a:r>
          </a:p>
          <a:p>
            <a:pPr algn="ctr"/>
            <a:r>
              <a:rPr lang="en-US" sz="1800" b="1">
                <a:solidFill>
                  <a:schemeClr val="bg1"/>
                </a:solidFill>
                <a:latin typeface="Segoe UI" panose="020B0502040204020203" pitchFamily="34" charset="0"/>
                <a:cs typeface="Segoe UI" panose="020B0502040204020203" pitchFamily="34" charset="0"/>
              </a:rPr>
              <a:t>Service</a:t>
            </a:r>
          </a:p>
        </p:txBody>
      </p:sp>
      <p:sp>
        <p:nvSpPr>
          <p:cNvPr id="25" name="Rectangle 24"/>
          <p:cNvSpPr/>
          <p:nvPr/>
        </p:nvSpPr>
        <p:spPr>
          <a:xfrm>
            <a:off x="3721611" y="2196275"/>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4" name="Rectangle 23"/>
          <p:cNvSpPr/>
          <p:nvPr/>
        </p:nvSpPr>
        <p:spPr>
          <a:xfrm>
            <a:off x="3569232" y="2043896"/>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3" name="Rectangle 22"/>
          <p:cNvSpPr/>
          <p:nvPr/>
        </p:nvSpPr>
        <p:spPr>
          <a:xfrm>
            <a:off x="1203807" y="2348653"/>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2" name="Rectangle 21"/>
          <p:cNvSpPr/>
          <p:nvPr/>
        </p:nvSpPr>
        <p:spPr>
          <a:xfrm>
            <a:off x="1051428" y="2196275"/>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1" name="Rectangle 20"/>
          <p:cNvSpPr/>
          <p:nvPr/>
        </p:nvSpPr>
        <p:spPr>
          <a:xfrm>
            <a:off x="899050" y="2043896"/>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a:t>Microservice Architecture Benefits</a:t>
            </a:r>
          </a:p>
        </p:txBody>
      </p:sp>
      <p:sp>
        <p:nvSpPr>
          <p:cNvPr id="6" name="Rectangle 5"/>
          <p:cNvSpPr/>
          <p:nvPr/>
        </p:nvSpPr>
        <p:spPr>
          <a:xfrm>
            <a:off x="746671" y="1891518"/>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7" name="Rectangle 6"/>
          <p:cNvSpPr/>
          <p:nvPr/>
        </p:nvSpPr>
        <p:spPr>
          <a:xfrm>
            <a:off x="3416854" y="1891518"/>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11" name="Rectangle 10"/>
          <p:cNvSpPr/>
          <p:nvPr/>
        </p:nvSpPr>
        <p:spPr>
          <a:xfrm>
            <a:off x="6673638" y="3971256"/>
            <a:ext cx="4558390" cy="113443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 Service</a:t>
            </a:r>
          </a:p>
        </p:txBody>
      </p:sp>
      <p:sp>
        <p:nvSpPr>
          <p:cNvPr id="13" name="Rectangle 12"/>
          <p:cNvSpPr/>
          <p:nvPr/>
        </p:nvSpPr>
        <p:spPr>
          <a:xfrm>
            <a:off x="9068734" y="4352485"/>
            <a:ext cx="1651941" cy="312345"/>
          </a:xfrm>
          <a:prstGeom prst="rect">
            <a:avLst/>
          </a:prstGeom>
          <a:solidFill>
            <a:schemeClr val="accent1">
              <a:lumMod val="7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p>
        </p:txBody>
      </p:sp>
      <p:sp>
        <p:nvSpPr>
          <p:cNvPr id="14" name="Rectangle 13"/>
          <p:cNvSpPr/>
          <p:nvPr/>
        </p:nvSpPr>
        <p:spPr>
          <a:xfrm>
            <a:off x="9068735" y="4680707"/>
            <a:ext cx="1651942" cy="31234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SharedLib-v7</a:t>
            </a:r>
          </a:p>
        </p:txBody>
      </p:sp>
      <p:sp>
        <p:nvSpPr>
          <p:cNvPr id="17" name="Rectangle 16"/>
          <p:cNvSpPr/>
          <p:nvPr/>
        </p:nvSpPr>
        <p:spPr>
          <a:xfrm>
            <a:off x="6673637" y="5412075"/>
            <a:ext cx="1888207" cy="111316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18" name="Rectangle 17"/>
          <p:cNvSpPr/>
          <p:nvPr/>
        </p:nvSpPr>
        <p:spPr>
          <a:xfrm>
            <a:off x="6791260" y="6049309"/>
            <a:ext cx="1651941"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SharedLib-v1</a:t>
            </a:r>
          </a:p>
        </p:txBody>
      </p:sp>
      <p:sp>
        <p:nvSpPr>
          <p:cNvPr id="26" name="Rectangle 25"/>
          <p:cNvSpPr/>
          <p:nvPr/>
        </p:nvSpPr>
        <p:spPr>
          <a:xfrm>
            <a:off x="6673638" y="1999247"/>
            <a:ext cx="1888207" cy="101515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Node.js</a:t>
            </a:r>
          </a:p>
        </p:txBody>
      </p:sp>
      <p:sp>
        <p:nvSpPr>
          <p:cNvPr id="27" name="Rectangle 26"/>
          <p:cNvSpPr/>
          <p:nvPr/>
        </p:nvSpPr>
        <p:spPr>
          <a:xfrm>
            <a:off x="9343821" y="1999247"/>
            <a:ext cx="1888207" cy="101515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.NET</a:t>
            </a:r>
          </a:p>
        </p:txBody>
      </p:sp>
      <p:sp>
        <p:nvSpPr>
          <p:cNvPr id="28" name="Rectangle 27"/>
          <p:cNvSpPr/>
          <p:nvPr/>
        </p:nvSpPr>
        <p:spPr>
          <a:xfrm>
            <a:off x="817937" y="4432771"/>
            <a:ext cx="1888207" cy="101515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V1</a:t>
            </a:r>
          </a:p>
        </p:txBody>
      </p:sp>
      <p:sp>
        <p:nvSpPr>
          <p:cNvPr id="29" name="Rectangle 28"/>
          <p:cNvSpPr/>
          <p:nvPr/>
        </p:nvSpPr>
        <p:spPr>
          <a:xfrm>
            <a:off x="3488120" y="4424772"/>
            <a:ext cx="1888207" cy="1015150"/>
          </a:xfrm>
          <a:prstGeom prst="rect">
            <a:avLst/>
          </a:prstGeom>
          <a:solidFill>
            <a:schemeClr val="accent2">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V1</a:t>
            </a:r>
          </a:p>
        </p:txBody>
      </p:sp>
      <p:sp>
        <p:nvSpPr>
          <p:cNvPr id="31" name="Rectangle 30"/>
          <p:cNvSpPr/>
          <p:nvPr/>
        </p:nvSpPr>
        <p:spPr>
          <a:xfrm>
            <a:off x="9477176" y="6066970"/>
            <a:ext cx="1625478"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SharedLib-v7</a:t>
            </a:r>
          </a:p>
        </p:txBody>
      </p:sp>
      <p:sp>
        <p:nvSpPr>
          <p:cNvPr id="33" name="TextBox 32"/>
          <p:cNvSpPr txBox="1"/>
          <p:nvPr/>
        </p:nvSpPr>
        <p:spPr>
          <a:xfrm>
            <a:off x="1075986" y="1089982"/>
            <a:ext cx="3605330" cy="634443"/>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Scale Independently</a:t>
            </a:r>
          </a:p>
        </p:txBody>
      </p:sp>
      <p:sp>
        <p:nvSpPr>
          <p:cNvPr id="34" name="TextBox 33"/>
          <p:cNvSpPr txBox="1"/>
          <p:nvPr/>
        </p:nvSpPr>
        <p:spPr>
          <a:xfrm>
            <a:off x="6432341" y="1212905"/>
            <a:ext cx="4686361" cy="634443"/>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Different Technology Stacks</a:t>
            </a:r>
          </a:p>
        </p:txBody>
      </p:sp>
      <p:sp>
        <p:nvSpPr>
          <p:cNvPr id="35" name="TextBox 34"/>
          <p:cNvSpPr txBox="1"/>
          <p:nvPr/>
        </p:nvSpPr>
        <p:spPr>
          <a:xfrm>
            <a:off x="6432341" y="3333014"/>
            <a:ext cx="5535881" cy="627824"/>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Eliminate Conflicting Dependencies</a:t>
            </a:r>
          </a:p>
        </p:txBody>
      </p:sp>
      <p:sp>
        <p:nvSpPr>
          <p:cNvPr id="36" name="TextBox 35"/>
          <p:cNvSpPr txBox="1"/>
          <p:nvPr/>
        </p:nvSpPr>
        <p:spPr>
          <a:xfrm>
            <a:off x="588264" y="3314524"/>
            <a:ext cx="5021554" cy="973462"/>
          </a:xfrm>
          <a:prstGeom prst="rect">
            <a:avLst/>
          </a:prstGeom>
          <a:noFill/>
        </p:spPr>
        <p:txBody>
          <a:bodyPr wrap="square" lIns="182854" tIns="146284" rIns="182854" bIns="146284" rtlCol="0" anchor="t" anchorCtr="0">
            <a:spAutoFit/>
          </a:bodyPr>
          <a:lstStyle/>
          <a:p>
            <a:pPr algn="ctr">
              <a:lnSpc>
                <a:spcPct val="90000"/>
              </a:lnSpc>
              <a:spcAft>
                <a:spcPts val="600"/>
              </a:spcAft>
            </a:pPr>
            <a:r>
              <a:rPr lang="en-US" sz="2400" b="1">
                <a:gradFill>
                  <a:gsLst>
                    <a:gs pos="2917">
                      <a:schemeClr val="tx1"/>
                    </a:gs>
                    <a:gs pos="30000">
                      <a:schemeClr val="tx1"/>
                    </a:gs>
                  </a:gsLst>
                  <a:lin ang="5400000" scaled="0"/>
                </a:gradFill>
              </a:rPr>
              <a:t>Independent Deployments</a:t>
            </a:r>
            <a:br>
              <a:rPr lang="en-US" sz="2400" b="1">
                <a:gradFill>
                  <a:gsLst>
                    <a:gs pos="2917">
                      <a:schemeClr val="tx1"/>
                    </a:gs>
                    <a:gs pos="30000">
                      <a:schemeClr val="tx1"/>
                    </a:gs>
                  </a:gsLst>
                  <a:lin ang="5400000" scaled="0"/>
                </a:gradFill>
              </a:rPr>
            </a:br>
            <a:r>
              <a:rPr lang="en-US" sz="2400" b="1">
                <a:gradFill>
                  <a:gsLst>
                    <a:gs pos="2917">
                      <a:schemeClr val="tx1"/>
                    </a:gs>
                    <a:gs pos="30000">
                      <a:schemeClr val="tx1"/>
                    </a:gs>
                  </a:gsLst>
                  <a:lin ang="5400000" scaled="0"/>
                </a:gradFill>
              </a:rPr>
              <a:t>and Versioning</a:t>
            </a:r>
          </a:p>
        </p:txBody>
      </p:sp>
      <p:sp>
        <p:nvSpPr>
          <p:cNvPr id="37" name="Rectangle 36"/>
          <p:cNvSpPr/>
          <p:nvPr/>
        </p:nvSpPr>
        <p:spPr>
          <a:xfrm>
            <a:off x="3488120" y="4432771"/>
            <a:ext cx="1888207" cy="101515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chemeClr val="bg1"/>
                </a:solidFill>
                <a:latin typeface="Segoe UI" panose="020B0502040204020203" pitchFamily="34" charset="0"/>
                <a:cs typeface="Segoe UI" panose="020B0502040204020203" pitchFamily="34" charset="0"/>
              </a:rPr>
              <a:t>Thumbnail</a:t>
            </a:r>
            <a:br>
              <a:rPr lang="en-US" sz="1800" b="1" dirty="0">
                <a:solidFill>
                  <a:schemeClr val="bg1"/>
                </a:solidFill>
                <a:latin typeface="Segoe UI" panose="020B0502040204020203" pitchFamily="34" charset="0"/>
                <a:cs typeface="Segoe UI" panose="020B0502040204020203" pitchFamily="34" charset="0"/>
              </a:rPr>
            </a:br>
            <a:r>
              <a:rPr lang="en-US" sz="1800" b="1" dirty="0">
                <a:solidFill>
                  <a:schemeClr val="bg1"/>
                </a:solidFill>
                <a:latin typeface="Segoe UI" panose="020B0502040204020203" pitchFamily="34" charset="0"/>
                <a:cs typeface="Segoe UI" panose="020B0502040204020203" pitchFamily="34" charset="0"/>
              </a:rPr>
              <a:t>Service</a:t>
            </a:r>
            <a:br>
              <a:rPr lang="en-US" sz="1800" b="1" dirty="0">
                <a:solidFill>
                  <a:schemeClr val="bg1"/>
                </a:solidFill>
                <a:latin typeface="Segoe UI" panose="020B0502040204020203" pitchFamily="34" charset="0"/>
                <a:cs typeface="Segoe UI" panose="020B0502040204020203" pitchFamily="34" charset="0"/>
              </a:rPr>
            </a:br>
            <a:r>
              <a:rPr lang="en-US" sz="1800" b="1" dirty="0">
                <a:solidFill>
                  <a:schemeClr val="bg1"/>
                </a:solidFill>
                <a:latin typeface="Segoe UI" panose="020B0502040204020203" pitchFamily="34" charset="0"/>
                <a:cs typeface="Segoe UI" panose="020B0502040204020203" pitchFamily="34" charset="0"/>
              </a:rPr>
              <a:t>V2</a:t>
            </a:r>
          </a:p>
        </p:txBody>
      </p:sp>
      <p:sp>
        <p:nvSpPr>
          <p:cNvPr id="38" name="Rectangle 37"/>
          <p:cNvSpPr/>
          <p:nvPr/>
        </p:nvSpPr>
        <p:spPr>
          <a:xfrm>
            <a:off x="7090264" y="4353646"/>
            <a:ext cx="1651941"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06144" y="4940346"/>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561845" y="2506822"/>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34879" y="2246714"/>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7" idx="3"/>
          </p:cNvCxnSpPr>
          <p:nvPr/>
        </p:nvCxnSpPr>
        <p:spPr>
          <a:xfrm>
            <a:off x="8561844" y="5968655"/>
            <a:ext cx="781977" cy="471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10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childTnLst>
                          </p:cTn>
                        </p:par>
                        <p:par>
                          <p:cTn id="101" fill="hold">
                            <p:stCondLst>
                              <p:cond delay="500"/>
                            </p:stCondLst>
                            <p:childTnLst>
                              <p:par>
                                <p:cTn id="102" presetID="9" presetClass="emph" presetSubtype="0" grpId="1" nodeType="afterEffect">
                                  <p:stCondLst>
                                    <p:cond delay="0"/>
                                  </p:stCondLst>
                                  <p:childTnLst>
                                    <p:set>
                                      <p:cBhvr>
                                        <p:cTn id="103" dur="indefinite"/>
                                        <p:tgtEl>
                                          <p:spTgt spid="11"/>
                                        </p:tgtEl>
                                        <p:attrNameLst>
                                          <p:attrName>style.opacity</p:attrName>
                                        </p:attrNameLst>
                                      </p:cBhvr>
                                      <p:to>
                                        <p:strVal val="0.5"/>
                                      </p:to>
                                    </p:set>
                                    <p:animEffect filter="image" prLst="opacity: 0.5">
                                      <p:cBhvr rctx="IE">
                                        <p:cTn id="104" dur="indefinite"/>
                                        <p:tgtEl>
                                          <p:spTgt spid="11"/>
                                        </p:tgtEl>
                                      </p:cBhvr>
                                    </p:animEffect>
                                  </p:childTnLst>
                                </p:cTn>
                              </p:par>
                            </p:childTnLst>
                          </p:cTn>
                        </p:par>
                        <p:par>
                          <p:cTn id="105" fill="hold">
                            <p:stCondLst>
                              <p:cond delay="500"/>
                            </p:stCondLst>
                            <p:childTnLst>
                              <p:par>
                                <p:cTn id="106" presetID="9" presetClass="emph" presetSubtype="0" grpId="1" nodeType="afterEffect">
                                  <p:stCondLst>
                                    <p:cond delay="0"/>
                                  </p:stCondLst>
                                  <p:childTnLst>
                                    <p:set>
                                      <p:cBhvr>
                                        <p:cTn id="107" dur="indefinite"/>
                                        <p:tgtEl>
                                          <p:spTgt spid="38"/>
                                        </p:tgtEl>
                                        <p:attrNameLst>
                                          <p:attrName>style.opacity</p:attrName>
                                        </p:attrNameLst>
                                      </p:cBhvr>
                                      <p:to>
                                        <p:strVal val="0.5"/>
                                      </p:to>
                                    </p:set>
                                    <p:animEffect filter="image" prLst="opacity: 0.5">
                                      <p:cBhvr rctx="IE">
                                        <p:cTn id="108" dur="indefinite"/>
                                        <p:tgtEl>
                                          <p:spTgt spid="38"/>
                                        </p:tgtEl>
                                      </p:cBhvr>
                                    </p:animEffect>
                                  </p:childTnLst>
                                </p:cTn>
                              </p:par>
                            </p:childTnLst>
                          </p:cTn>
                        </p:par>
                        <p:par>
                          <p:cTn id="109" fill="hold">
                            <p:stCondLst>
                              <p:cond delay="500"/>
                            </p:stCondLst>
                            <p:childTnLst>
                              <p:par>
                                <p:cTn id="110" presetID="9" presetClass="emph" presetSubtype="0" grpId="1" nodeType="afterEffect">
                                  <p:stCondLst>
                                    <p:cond delay="0"/>
                                  </p:stCondLst>
                                  <p:childTnLst>
                                    <p:set>
                                      <p:cBhvr>
                                        <p:cTn id="111" dur="indefinite"/>
                                        <p:tgtEl>
                                          <p:spTgt spid="14"/>
                                        </p:tgtEl>
                                        <p:attrNameLst>
                                          <p:attrName>style.opacity</p:attrName>
                                        </p:attrNameLst>
                                      </p:cBhvr>
                                      <p:to>
                                        <p:strVal val="0.5"/>
                                      </p:to>
                                    </p:set>
                                    <p:animEffect filter="image" prLst="opacity: 0.5">
                                      <p:cBhvr rctx="IE">
                                        <p:cTn id="112" dur="indefinite"/>
                                        <p:tgtEl>
                                          <p:spTgt spid="14"/>
                                        </p:tgtEl>
                                      </p:cBhvr>
                                    </p:animEffect>
                                  </p:childTnLst>
                                </p:cTn>
                              </p:par>
                            </p:childTnLst>
                          </p:cTn>
                        </p:par>
                        <p:par>
                          <p:cTn id="113" fill="hold">
                            <p:stCondLst>
                              <p:cond delay="500"/>
                            </p:stCondLst>
                            <p:childTnLst>
                              <p:par>
                                <p:cTn id="114" presetID="9" presetClass="emph" presetSubtype="0" grpId="1" nodeType="afterEffect">
                                  <p:stCondLst>
                                    <p:cond delay="0"/>
                                  </p:stCondLst>
                                  <p:childTnLst>
                                    <p:set>
                                      <p:cBhvr>
                                        <p:cTn id="115" dur="indefinite"/>
                                        <p:tgtEl>
                                          <p:spTgt spid="13"/>
                                        </p:tgtEl>
                                        <p:attrNameLst>
                                          <p:attrName>style.opacity</p:attrName>
                                        </p:attrNameLst>
                                      </p:cBhvr>
                                      <p:to>
                                        <p:strVal val="0.5"/>
                                      </p:to>
                                    </p:set>
                                    <p:animEffect filter="image" prLst="opacity: 0.5">
                                      <p:cBhvr rctx="IE">
                                        <p:cTn id="116" dur="indefinite"/>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1" grpId="0" animBg="1"/>
      <p:bldP spid="34" grpId="0"/>
      <p:bldP spid="35" grpId="0"/>
      <p:bldP spid="36" grpId="0"/>
      <p:bldP spid="37" grpId="0" animBg="1"/>
      <p:bldP spid="38" grpId="0" animBg="1"/>
      <p:bldP spid="38" grpId="1"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86AC1B-3B37-4C07-A1A1-81EECCA9C6A5}"/>
              </a:ext>
            </a:extLst>
          </p:cNvPr>
          <p:cNvPicPr>
            <a:picLocks noChangeAspect="1"/>
          </p:cNvPicPr>
          <p:nvPr/>
        </p:nvPicPr>
        <p:blipFill>
          <a:blip r:embed="rId3"/>
          <a:stretch>
            <a:fillRect/>
          </a:stretch>
        </p:blipFill>
        <p:spPr>
          <a:xfrm>
            <a:off x="568849" y="872252"/>
            <a:ext cx="5327009" cy="5629013"/>
          </a:xfrm>
          <a:prstGeom prst="rect">
            <a:avLst/>
          </a:prstGeom>
        </p:spPr>
      </p:pic>
      <p:sp>
        <p:nvSpPr>
          <p:cNvPr id="2" name="Title 1">
            <a:extLst>
              <a:ext uri="{FF2B5EF4-FFF2-40B4-BE49-F238E27FC236}">
                <a16:creationId xmlns:a16="http://schemas.microsoft.com/office/drawing/2014/main" id="{4227DAE3-FD07-4244-8DB7-38B54F797D35}"/>
              </a:ext>
            </a:extLst>
          </p:cNvPr>
          <p:cNvSpPr>
            <a:spLocks noGrp="1"/>
          </p:cNvSpPr>
          <p:nvPr>
            <p:ph type="title"/>
          </p:nvPr>
        </p:nvSpPr>
        <p:spPr>
          <a:xfrm>
            <a:off x="588263" y="457200"/>
            <a:ext cx="4687628" cy="369332"/>
          </a:xfrm>
        </p:spPr>
        <p:txBody>
          <a:bodyPr/>
          <a:lstStyle/>
          <a:p>
            <a:r>
              <a:rPr lang="en-US" sz="2400"/>
              <a:t>Monolithic Deployment Approach</a:t>
            </a:r>
            <a:endParaRPr lang="it-IT" sz="2400"/>
          </a:p>
        </p:txBody>
      </p:sp>
      <p:sp>
        <p:nvSpPr>
          <p:cNvPr id="4" name="Title 1">
            <a:extLst>
              <a:ext uri="{FF2B5EF4-FFF2-40B4-BE49-F238E27FC236}">
                <a16:creationId xmlns:a16="http://schemas.microsoft.com/office/drawing/2014/main" id="{DE00B320-806B-4080-B65B-0BEBBEE618E5}"/>
              </a:ext>
            </a:extLst>
          </p:cNvPr>
          <p:cNvSpPr txBox="1">
            <a:spLocks/>
          </p:cNvSpPr>
          <p:nvPr/>
        </p:nvSpPr>
        <p:spPr>
          <a:xfrm>
            <a:off x="6582406" y="457200"/>
            <a:ext cx="499571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Microservices Deployment Approach</a:t>
            </a:r>
          </a:p>
        </p:txBody>
      </p:sp>
      <p:pic>
        <p:nvPicPr>
          <p:cNvPr id="9" name="Picture 8">
            <a:extLst>
              <a:ext uri="{FF2B5EF4-FFF2-40B4-BE49-F238E27FC236}">
                <a16:creationId xmlns:a16="http://schemas.microsoft.com/office/drawing/2014/main" id="{EC90C095-810D-408E-895D-084EC01CFAD6}"/>
              </a:ext>
            </a:extLst>
          </p:cNvPr>
          <p:cNvPicPr>
            <a:picLocks noChangeAspect="1"/>
          </p:cNvPicPr>
          <p:nvPr/>
        </p:nvPicPr>
        <p:blipFill>
          <a:blip r:embed="rId4"/>
          <a:stretch>
            <a:fillRect/>
          </a:stretch>
        </p:blipFill>
        <p:spPr>
          <a:xfrm>
            <a:off x="6426957" y="826532"/>
            <a:ext cx="5606238" cy="5767308"/>
          </a:xfrm>
          <a:prstGeom prst="rect">
            <a:avLst/>
          </a:prstGeom>
        </p:spPr>
      </p:pic>
      <p:cxnSp>
        <p:nvCxnSpPr>
          <p:cNvPr id="6" name="Straight Connector 5">
            <a:extLst>
              <a:ext uri="{FF2B5EF4-FFF2-40B4-BE49-F238E27FC236}">
                <a16:creationId xmlns:a16="http://schemas.microsoft.com/office/drawing/2014/main" id="{FA8939B6-BCF5-4B33-BA34-7F50CB1BCEA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3" name="Content Placeholder 2">
            <a:extLst>
              <a:ext uri="{FF2B5EF4-FFF2-40B4-BE49-F238E27FC236}">
                <a16:creationId xmlns:a16="http://schemas.microsoft.com/office/drawing/2014/main" id="{BD102E33-17FF-4FB2-94EF-C6D4F983CF84}"/>
              </a:ext>
            </a:extLst>
          </p:cNvPr>
          <p:cNvSpPr>
            <a:spLocks noGrp="1"/>
          </p:cNvSpPr>
          <p:nvPr>
            <p:ph sz="quarter" idx="10"/>
          </p:nvPr>
        </p:nvSpPr>
        <p:spPr>
          <a:xfrm>
            <a:off x="6582406" y="1038860"/>
            <a:ext cx="3399790" cy="2072362"/>
          </a:xfrm>
        </p:spPr>
        <p:txBody>
          <a:bodyPr/>
          <a:lstStyle/>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 microservice application segregates functionality into smaller services</a:t>
            </a:r>
          </a:p>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Scale out by </a:t>
            </a:r>
            <a:r>
              <a:rPr lang="en-US" sz="1600" b="1">
                <a:latin typeface="Open Sans" panose="020B0606030504020204" pitchFamily="34" charset="0"/>
                <a:ea typeface="Open Sans" panose="020B0606030504020204" pitchFamily="34" charset="0"/>
                <a:cs typeface="Open Sans" panose="020B0606030504020204" pitchFamily="34" charset="0"/>
              </a:rPr>
              <a:t>deploying each service independently</a:t>
            </a:r>
            <a:r>
              <a:rPr lang="en-US" sz="1600">
                <a:latin typeface="Open Sans" panose="020B0606030504020204" pitchFamily="34" charset="0"/>
                <a:ea typeface="Open Sans" panose="020B0606030504020204" pitchFamily="34" charset="0"/>
                <a:cs typeface="Open Sans" panose="020B0606030504020204" pitchFamily="34" charset="0"/>
              </a:rPr>
              <a:t> with multiple instances across servers/VMs</a:t>
            </a:r>
          </a:p>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Agile deployment</a:t>
            </a:r>
          </a:p>
        </p:txBody>
      </p:sp>
      <p:sp>
        <p:nvSpPr>
          <p:cNvPr id="13" name="TextBox 12">
            <a:extLst>
              <a:ext uri="{FF2B5EF4-FFF2-40B4-BE49-F238E27FC236}">
                <a16:creationId xmlns:a16="http://schemas.microsoft.com/office/drawing/2014/main" id="{2A809F0E-EEF4-4241-A386-4E36228FD265}"/>
              </a:ext>
            </a:extLst>
          </p:cNvPr>
          <p:cNvSpPr txBox="1"/>
          <p:nvPr/>
        </p:nvSpPr>
        <p:spPr>
          <a:xfrm>
            <a:off x="568849" y="1038860"/>
            <a:ext cx="3560445" cy="1867178"/>
          </a:xfrm>
          <a:prstGeom prst="rect">
            <a:avLst/>
          </a:prstGeom>
          <a:noFill/>
        </p:spPr>
        <p:txBody>
          <a:bodyPr wrap="square">
            <a:spAutoFit/>
          </a:bodyPr>
          <a:lstStyle/>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 traditional monolithic application has most of its functionality hosted by a few processes componentized with layers and libraries</a:t>
            </a:r>
          </a:p>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Scales by cloning the app on multiple servers/VMs.</a:t>
            </a:r>
          </a:p>
        </p:txBody>
      </p:sp>
    </p:spTree>
    <p:extLst>
      <p:ext uri="{BB962C8B-B14F-4D97-AF65-F5344CB8AC3E}">
        <p14:creationId xmlns:p14="http://schemas.microsoft.com/office/powerpoint/2010/main" val="3194913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13B415-56FE-43EC-8145-F173D377B71D}"/>
              </a:ext>
            </a:extLst>
          </p:cNvPr>
          <p:cNvPicPr>
            <a:picLocks noChangeAspect="1"/>
          </p:cNvPicPr>
          <p:nvPr/>
        </p:nvPicPr>
        <p:blipFill>
          <a:blip r:embed="rId3"/>
          <a:stretch>
            <a:fillRect/>
          </a:stretch>
        </p:blipFill>
        <p:spPr>
          <a:xfrm>
            <a:off x="428472" y="1690715"/>
            <a:ext cx="5201174" cy="4899171"/>
          </a:xfrm>
          <a:prstGeom prst="rect">
            <a:avLst/>
          </a:prstGeom>
        </p:spPr>
      </p:pic>
      <p:sp>
        <p:nvSpPr>
          <p:cNvPr id="2" name="Title 1">
            <a:extLst>
              <a:ext uri="{FF2B5EF4-FFF2-40B4-BE49-F238E27FC236}">
                <a16:creationId xmlns:a16="http://schemas.microsoft.com/office/drawing/2014/main" id="{8A0679BA-8E33-49A4-84E3-BE7860CB7AB7}"/>
              </a:ext>
            </a:extLst>
          </p:cNvPr>
          <p:cNvSpPr>
            <a:spLocks noGrp="1"/>
          </p:cNvSpPr>
          <p:nvPr>
            <p:ph type="title"/>
          </p:nvPr>
        </p:nvSpPr>
        <p:spPr>
          <a:xfrm>
            <a:off x="588263" y="457200"/>
            <a:ext cx="4235197" cy="369332"/>
          </a:xfrm>
        </p:spPr>
        <p:txBody>
          <a:bodyPr/>
          <a:lstStyle/>
          <a:p>
            <a:r>
              <a:rPr lang="en-US" sz="2400"/>
              <a:t>Data in Monolithic approach</a:t>
            </a:r>
            <a:endParaRPr lang="it-IT" sz="2400"/>
          </a:p>
        </p:txBody>
      </p:sp>
      <p:pic>
        <p:nvPicPr>
          <p:cNvPr id="8" name="Content Placeholder 7">
            <a:extLst>
              <a:ext uri="{FF2B5EF4-FFF2-40B4-BE49-F238E27FC236}">
                <a16:creationId xmlns:a16="http://schemas.microsoft.com/office/drawing/2014/main" id="{D4DD5EDC-8AE6-4381-964E-6C89ADFCD35B}"/>
              </a:ext>
            </a:extLst>
          </p:cNvPr>
          <p:cNvPicPr>
            <a:picLocks noGrp="1" noChangeAspect="1"/>
          </p:cNvPicPr>
          <p:nvPr>
            <p:ph sz="quarter" idx="10"/>
          </p:nvPr>
        </p:nvPicPr>
        <p:blipFill>
          <a:blip r:embed="rId4"/>
          <a:stretch>
            <a:fillRect/>
          </a:stretch>
        </p:blipFill>
        <p:spPr>
          <a:xfrm>
            <a:off x="6595910" y="2135332"/>
            <a:ext cx="5167618" cy="4454554"/>
          </a:xfrm>
        </p:spPr>
      </p:pic>
      <p:cxnSp>
        <p:nvCxnSpPr>
          <p:cNvPr id="5" name="Straight Connector 4">
            <a:extLst>
              <a:ext uri="{FF2B5EF4-FFF2-40B4-BE49-F238E27FC236}">
                <a16:creationId xmlns:a16="http://schemas.microsoft.com/office/drawing/2014/main" id="{C1866481-6FE2-40BC-83DA-20855BF9E63D}"/>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6" name="Title 1">
            <a:extLst>
              <a:ext uri="{FF2B5EF4-FFF2-40B4-BE49-F238E27FC236}">
                <a16:creationId xmlns:a16="http://schemas.microsoft.com/office/drawing/2014/main" id="{71ABB581-7230-4910-82E7-D789BA9E67FE}"/>
              </a:ext>
            </a:extLst>
          </p:cNvPr>
          <p:cNvSpPr txBox="1">
            <a:spLocks/>
          </p:cNvSpPr>
          <p:nvPr/>
        </p:nvSpPr>
        <p:spPr>
          <a:xfrm>
            <a:off x="7133843" y="457200"/>
            <a:ext cx="423519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Data in Microservices approach</a:t>
            </a:r>
          </a:p>
        </p:txBody>
      </p:sp>
      <p:sp>
        <p:nvSpPr>
          <p:cNvPr id="10" name="TextBox 9">
            <a:extLst>
              <a:ext uri="{FF2B5EF4-FFF2-40B4-BE49-F238E27FC236}">
                <a16:creationId xmlns:a16="http://schemas.microsoft.com/office/drawing/2014/main" id="{47F98675-416C-4820-879D-2A4B2499DA28}"/>
              </a:ext>
            </a:extLst>
          </p:cNvPr>
          <p:cNvSpPr txBox="1"/>
          <p:nvPr/>
        </p:nvSpPr>
        <p:spPr>
          <a:xfrm>
            <a:off x="7062123" y="1065433"/>
            <a:ext cx="4701405" cy="830997"/>
          </a:xfrm>
          <a:prstGeom prst="rect">
            <a:avLst/>
          </a:prstGeom>
          <a:noFill/>
        </p:spPr>
        <p:txBody>
          <a:bodyPr wrap="square">
            <a:spAutoFit/>
          </a:bodyPr>
          <a:lstStyle/>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Graph of interconnected microservices </a:t>
            </a:r>
          </a:p>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State typically scoped to the microservice </a:t>
            </a:r>
          </a:p>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Remote storage for cold data </a:t>
            </a:r>
          </a:p>
        </p:txBody>
      </p:sp>
      <p:sp>
        <p:nvSpPr>
          <p:cNvPr id="14" name="TextBox 13">
            <a:extLst>
              <a:ext uri="{FF2B5EF4-FFF2-40B4-BE49-F238E27FC236}">
                <a16:creationId xmlns:a16="http://schemas.microsoft.com/office/drawing/2014/main" id="{10075295-2869-48F2-8548-A3870E4A1216}"/>
              </a:ext>
            </a:extLst>
          </p:cNvPr>
          <p:cNvSpPr txBox="1"/>
          <p:nvPr/>
        </p:nvSpPr>
        <p:spPr>
          <a:xfrm>
            <a:off x="588263" y="1054643"/>
            <a:ext cx="3747516" cy="636072"/>
          </a:xfrm>
          <a:prstGeom prst="rect">
            <a:avLst/>
          </a:prstGeom>
          <a:noFill/>
        </p:spPr>
        <p:txBody>
          <a:bodyPr wrap="square">
            <a:spAutoFit/>
          </a:bodyPr>
          <a:lstStyle/>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All tiers share a single database</a:t>
            </a:r>
          </a:p>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Tiers of specific technologies</a:t>
            </a:r>
          </a:p>
        </p:txBody>
      </p:sp>
    </p:spTree>
    <p:extLst>
      <p:ext uri="{BB962C8B-B14F-4D97-AF65-F5344CB8AC3E}">
        <p14:creationId xmlns:p14="http://schemas.microsoft.com/office/powerpoint/2010/main" val="35954313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DD6E-4D82-4AFC-9769-34F5C296EC06}"/>
              </a:ext>
            </a:extLst>
          </p:cNvPr>
          <p:cNvSpPr>
            <a:spLocks noGrp="1"/>
          </p:cNvSpPr>
          <p:nvPr>
            <p:ph type="title"/>
          </p:nvPr>
        </p:nvSpPr>
        <p:spPr/>
        <p:txBody>
          <a:bodyPr/>
          <a:lstStyle/>
          <a:p>
            <a:r>
              <a:rPr lang="en-US"/>
              <a:t>Data sovereignty per microservice</a:t>
            </a:r>
          </a:p>
        </p:txBody>
      </p:sp>
      <p:pic>
        <p:nvPicPr>
          <p:cNvPr id="5" name="Picture 2" descr="Diagram&#10;&#10;Description automatically generated">
            <a:extLst>
              <a:ext uri="{FF2B5EF4-FFF2-40B4-BE49-F238E27FC236}">
                <a16:creationId xmlns:a16="http://schemas.microsoft.com/office/drawing/2014/main" id="{B99DC8ED-6C65-45FB-82B5-417DB312C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346" y="1963305"/>
            <a:ext cx="5524654" cy="3085578"/>
          </a:xfrm>
          <a:prstGeom prst="rect">
            <a:avLst/>
          </a:prstGeom>
          <a:noFill/>
        </p:spPr>
      </p:pic>
      <p:sp>
        <p:nvSpPr>
          <p:cNvPr id="3" name="Text Placeholder 2">
            <a:extLst>
              <a:ext uri="{FF2B5EF4-FFF2-40B4-BE49-F238E27FC236}">
                <a16:creationId xmlns:a16="http://schemas.microsoft.com/office/drawing/2014/main" id="{D8669DC9-014F-44A4-9F9C-A31369CFE1E1}"/>
              </a:ext>
            </a:extLst>
          </p:cNvPr>
          <p:cNvSpPr>
            <a:spLocks noGrp="1"/>
          </p:cNvSpPr>
          <p:nvPr>
            <p:ph type="body" sz="quarter" idx="10"/>
          </p:nvPr>
        </p:nvSpPr>
        <p:spPr>
          <a:xfrm>
            <a:off x="586389" y="1152958"/>
            <a:ext cx="5946386" cy="5191165"/>
          </a:xfrm>
        </p:spPr>
        <p:txBody>
          <a:bodyPr vert="horz" wrap="square" lIns="0" tIns="0" rIns="0" bIns="0" rtlCol="0" anchor="t">
            <a:spAutoFit/>
          </a:bodyPr>
          <a:lstStyle/>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Each microservice owns its domain data and logic.</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Data owned by each microservice is private to that microservice and should only be accessed either synchronously or asynchronously</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Encapsulating data ensures that microservices are loosely coupled and can evolve independently of one another.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If multiple services were accessing the same data, schema updates would require coordinated updates to all the services, and this would break the microservice lifecycle autonomy. </a:t>
            </a:r>
            <a:endPar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No direct access to the database of another microservice</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Local ACID transactions are allowed</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No ACID transactions across microservice databases. </a:t>
            </a:r>
            <a:endPar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Use eventual consistency when a business process spans across multiple microservice.</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Much harder to implement than simple SQL joins: </a:t>
            </a:r>
          </a:p>
          <a:p>
            <a:pPr marL="571500" lvl="1" indent="-342900">
              <a:spcBef>
                <a:spcPts val="200"/>
              </a:spcBef>
              <a:spcAft>
                <a:spcPts val="200"/>
              </a:spcAft>
              <a:buFont typeface="Courier New" panose="02070309020205020404" pitchFamily="49" charset="0"/>
              <a:buChar char="o"/>
            </a:pPr>
            <a:r>
              <a:rPr lang="en-US" sz="1600" dirty="0">
                <a:solidFill>
                  <a:srgbClr val="171717"/>
                </a:solidFill>
                <a:latin typeface="Open Sans"/>
                <a:ea typeface="Open Sans"/>
                <a:cs typeface="Open Sans"/>
              </a:rPr>
              <a:t>No integrity constraints between tables</a:t>
            </a:r>
          </a:p>
          <a:p>
            <a:pPr marL="571500" lvl="1" indent="-342900">
              <a:spcBef>
                <a:spcPts val="200"/>
              </a:spcBef>
              <a:spcAft>
                <a:spcPts val="200"/>
              </a:spcAft>
              <a:buFont typeface="Courier New" panose="02070309020205020404" pitchFamily="49" charset="0"/>
              <a:buChar char="o"/>
            </a:pPr>
            <a:r>
              <a:rPr lang="en-US" sz="1600" dirty="0">
                <a:solidFill>
                  <a:srgbClr val="171717"/>
                </a:solidFill>
                <a:latin typeface="Open Sans"/>
                <a:ea typeface="Open Sans"/>
                <a:cs typeface="Open Sans"/>
              </a:rPr>
              <a:t>No distributed transactions between separate databases</a:t>
            </a:r>
            <a:r>
              <a:rPr lang="en-US" sz="1600" dirty="0">
                <a:latin typeface="Open Sans"/>
                <a:ea typeface="Open Sans"/>
                <a:cs typeface="Open Sans"/>
              </a:rPr>
              <a:t>.</a:t>
            </a:r>
          </a:p>
        </p:txBody>
      </p:sp>
    </p:spTree>
    <p:extLst>
      <p:ext uri="{BB962C8B-B14F-4D97-AF65-F5344CB8AC3E}">
        <p14:creationId xmlns:p14="http://schemas.microsoft.com/office/powerpoint/2010/main" val="34666501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A245F8A4-2982-490A-9C01-FF257E76E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2509778"/>
            <a:ext cx="4784665" cy="2545500"/>
          </a:xfrm>
          <a:prstGeom prst="rect">
            <a:avLst/>
          </a:prstGeom>
          <a:noFill/>
        </p:spPr>
      </p:pic>
      <p:sp>
        <p:nvSpPr>
          <p:cNvPr id="2" name="Title 1">
            <a:extLst>
              <a:ext uri="{FF2B5EF4-FFF2-40B4-BE49-F238E27FC236}">
                <a16:creationId xmlns:a16="http://schemas.microsoft.com/office/drawing/2014/main" id="{CDDDDD6E-4D82-4AFC-9769-34F5C296EC06}"/>
              </a:ext>
            </a:extLst>
          </p:cNvPr>
          <p:cNvSpPr>
            <a:spLocks noGrp="1"/>
          </p:cNvSpPr>
          <p:nvPr>
            <p:ph type="title"/>
          </p:nvPr>
        </p:nvSpPr>
        <p:spPr/>
        <p:txBody>
          <a:bodyPr/>
          <a:lstStyle/>
          <a:p>
            <a:r>
              <a:rPr lang="en-US" dirty="0"/>
              <a:t>Saga Design Pattern</a:t>
            </a:r>
          </a:p>
        </p:txBody>
      </p:sp>
      <p:sp>
        <p:nvSpPr>
          <p:cNvPr id="6" name="TextBox 5">
            <a:extLst>
              <a:ext uri="{FF2B5EF4-FFF2-40B4-BE49-F238E27FC236}">
                <a16:creationId xmlns:a16="http://schemas.microsoft.com/office/drawing/2014/main" id="{DED0D019-9E64-41F2-A8ED-6A0ACCDF028D}"/>
              </a:ext>
            </a:extLst>
          </p:cNvPr>
          <p:cNvSpPr txBox="1"/>
          <p:nvPr/>
        </p:nvSpPr>
        <p:spPr>
          <a:xfrm>
            <a:off x="588262" y="1170583"/>
            <a:ext cx="11412059" cy="1179810"/>
          </a:xfrm>
          <a:prstGeom prst="rect">
            <a:avLst/>
          </a:prstGeom>
          <a:noFill/>
        </p:spPr>
        <p:txBody>
          <a:bodyPr wrap="square">
            <a:spAutoFit/>
          </a:bodyPr>
          <a:lstStyle/>
          <a:p>
            <a:pPr marL="342900" indent="-342900">
              <a:spcBef>
                <a:spcPts val="200"/>
              </a:spcBef>
              <a:spcAft>
                <a:spcPts val="200"/>
              </a:spcAft>
              <a:buFont typeface="Arial" panose="020B0604020202020204" pitchFamily="34" charset="0"/>
              <a:buChar char="•"/>
            </a:pPr>
            <a:r>
              <a:rPr lang="en-US" sz="1600" b="1" dirty="0">
                <a:solidFill>
                  <a:srgbClr val="171717"/>
                </a:solidFill>
                <a:latin typeface="Open Sans"/>
                <a:ea typeface="Open Sans"/>
                <a:cs typeface="Open Sans"/>
              </a:rPr>
              <a:t>Saga</a:t>
            </a:r>
            <a:r>
              <a:rPr lang="en-US" sz="1600" dirty="0">
                <a:solidFill>
                  <a:srgbClr val="171717"/>
                </a:solidFill>
                <a:latin typeface="Open Sans"/>
                <a:ea typeface="Open Sans"/>
                <a:cs typeface="Open Sans"/>
              </a:rPr>
              <a:t> design pattern is a way to manage data consistency across microservices in distributed transaction scenarios.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A saga is a sequence of transactions that updates each service and publishes a message or event to trigger the next transaction step.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If a step fails, the saga executes compensating transactions that undo the preceding transactions.</a:t>
            </a:r>
          </a:p>
        </p:txBody>
      </p:sp>
      <p:sp>
        <p:nvSpPr>
          <p:cNvPr id="7" name="TextBox 6">
            <a:extLst>
              <a:ext uri="{FF2B5EF4-FFF2-40B4-BE49-F238E27FC236}">
                <a16:creationId xmlns:a16="http://schemas.microsoft.com/office/drawing/2014/main" id="{1A4F00E4-2693-45A7-9014-A339E0E50987}"/>
              </a:ext>
            </a:extLst>
          </p:cNvPr>
          <p:cNvSpPr txBox="1"/>
          <p:nvPr/>
        </p:nvSpPr>
        <p:spPr>
          <a:xfrm>
            <a:off x="588262" y="5055278"/>
            <a:ext cx="5671136"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171717"/>
                </a:solidFill>
                <a:latin typeface="Open Sans"/>
                <a:ea typeface="Open Sans"/>
                <a:cs typeface="Open Sans"/>
              </a:rPr>
              <a:t>Choreography is a way to coordinate sagas where participants exchange events without a centralized point of control.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With choreography, each local transaction publishes domain events that trigger local transactions in other services.</a:t>
            </a:r>
          </a:p>
        </p:txBody>
      </p:sp>
      <p:pic>
        <p:nvPicPr>
          <p:cNvPr id="2050" name="Picture 2" descr="Diagram&#10;&#10;Description automatically generated">
            <a:extLst>
              <a:ext uri="{FF2B5EF4-FFF2-40B4-BE49-F238E27FC236}">
                <a16:creationId xmlns:a16="http://schemas.microsoft.com/office/drawing/2014/main" id="{0FAB628A-B837-441F-8CB9-358810D64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291" y="2509778"/>
            <a:ext cx="5576434" cy="2365262"/>
          </a:xfrm>
          <a:prstGeom prst="rect">
            <a:avLst/>
          </a:prstGeom>
          <a:noFill/>
        </p:spPr>
      </p:pic>
      <p:sp>
        <p:nvSpPr>
          <p:cNvPr id="8" name="TextBox 7">
            <a:extLst>
              <a:ext uri="{FF2B5EF4-FFF2-40B4-BE49-F238E27FC236}">
                <a16:creationId xmlns:a16="http://schemas.microsoft.com/office/drawing/2014/main" id="{2488F493-5636-4C97-B944-3AC59FD54F28}"/>
              </a:ext>
            </a:extLst>
          </p:cNvPr>
          <p:cNvSpPr txBox="1"/>
          <p:nvPr/>
        </p:nvSpPr>
        <p:spPr>
          <a:xfrm>
            <a:off x="6095999" y="5034425"/>
            <a:ext cx="5989163" cy="1815882"/>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171717"/>
                </a:solidFill>
                <a:latin typeface="Open Sans"/>
                <a:ea typeface="Open Sans"/>
                <a:cs typeface="Open Sans"/>
              </a:rPr>
              <a:t>A centralized controller tells the saga participants what local transactions to execute.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The orchestrator handles all the transactions and tells the participants which operation to perform based on events.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The orchestrator executes saga requests, stores and interprets the states of each task, and handles failure recovery with compensating transactions.</a:t>
            </a:r>
            <a:endParaRPr lang="it-IT" sz="1600" dirty="0">
              <a:solidFill>
                <a:srgbClr val="171717"/>
              </a:solidFill>
              <a:latin typeface="Open Sans"/>
              <a:ea typeface="Open Sans"/>
              <a:cs typeface="Open Sans"/>
            </a:endParaRPr>
          </a:p>
        </p:txBody>
      </p:sp>
      <p:sp>
        <p:nvSpPr>
          <p:cNvPr id="10" name="TextBox 9">
            <a:extLst>
              <a:ext uri="{FF2B5EF4-FFF2-40B4-BE49-F238E27FC236}">
                <a16:creationId xmlns:a16="http://schemas.microsoft.com/office/drawing/2014/main" id="{E8BBBC14-8096-4C8E-AA52-D38F67A08DD6}"/>
              </a:ext>
            </a:extLst>
          </p:cNvPr>
          <p:cNvSpPr txBox="1"/>
          <p:nvPr/>
        </p:nvSpPr>
        <p:spPr>
          <a:xfrm>
            <a:off x="8316403" y="2509778"/>
            <a:ext cx="1713717" cy="338554"/>
          </a:xfrm>
          <a:prstGeom prst="rect">
            <a:avLst/>
          </a:prstGeom>
          <a:noFill/>
        </p:spPr>
        <p:txBody>
          <a:bodyPr wrap="square">
            <a:spAutoFit/>
          </a:bodyPr>
          <a:lstStyle/>
          <a:p>
            <a:pPr algn="l"/>
            <a:r>
              <a:rPr lang="en-US" sz="1600" b="1" dirty="0">
                <a:solidFill>
                  <a:srgbClr val="171717"/>
                </a:solidFill>
                <a:latin typeface="Open Sans"/>
                <a:ea typeface="Open Sans"/>
                <a:cs typeface="Open Sans"/>
              </a:rPr>
              <a:t>Orchestration</a:t>
            </a:r>
          </a:p>
        </p:txBody>
      </p:sp>
      <p:sp>
        <p:nvSpPr>
          <p:cNvPr id="5" name="TextBox 4">
            <a:extLst>
              <a:ext uri="{FF2B5EF4-FFF2-40B4-BE49-F238E27FC236}">
                <a16:creationId xmlns:a16="http://schemas.microsoft.com/office/drawing/2014/main" id="{A2031881-20CA-4D65-8E05-43DEF29AFAC2}"/>
              </a:ext>
            </a:extLst>
          </p:cNvPr>
          <p:cNvSpPr txBox="1"/>
          <p:nvPr/>
        </p:nvSpPr>
        <p:spPr>
          <a:xfrm>
            <a:off x="2445076" y="2503359"/>
            <a:ext cx="1713717" cy="338554"/>
          </a:xfrm>
          <a:prstGeom prst="rect">
            <a:avLst/>
          </a:prstGeom>
          <a:noFill/>
        </p:spPr>
        <p:txBody>
          <a:bodyPr wrap="square">
            <a:spAutoFit/>
          </a:bodyPr>
          <a:lstStyle/>
          <a:p>
            <a:pPr algn="l"/>
            <a:r>
              <a:rPr lang="en-US" sz="1600" b="1" dirty="0">
                <a:solidFill>
                  <a:srgbClr val="171717"/>
                </a:solidFill>
                <a:latin typeface="Open Sans"/>
                <a:ea typeface="Open Sans"/>
                <a:cs typeface="Open Sans"/>
              </a:rPr>
              <a:t>Choreography</a:t>
            </a:r>
          </a:p>
        </p:txBody>
      </p:sp>
    </p:spTree>
    <p:extLst>
      <p:ext uri="{BB962C8B-B14F-4D97-AF65-F5344CB8AC3E}">
        <p14:creationId xmlns:p14="http://schemas.microsoft.com/office/powerpoint/2010/main" val="27651953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84F2-34EA-421C-92B5-74D311E9028C}"/>
              </a:ext>
            </a:extLst>
          </p:cNvPr>
          <p:cNvSpPr>
            <a:spLocks noGrp="1"/>
          </p:cNvSpPr>
          <p:nvPr>
            <p:ph type="title"/>
          </p:nvPr>
        </p:nvSpPr>
        <p:spPr/>
        <p:txBody>
          <a:bodyPr/>
          <a:lstStyle/>
          <a:p>
            <a:r>
              <a:rPr lang="en-US" dirty="0"/>
              <a:t>Communications in a microservice-based architecture</a:t>
            </a:r>
            <a:endParaRPr lang="it-IT" dirty="0"/>
          </a:p>
        </p:txBody>
      </p:sp>
      <p:sp>
        <p:nvSpPr>
          <p:cNvPr id="3" name="Text Placeholder 2">
            <a:extLst>
              <a:ext uri="{FF2B5EF4-FFF2-40B4-BE49-F238E27FC236}">
                <a16:creationId xmlns:a16="http://schemas.microsoft.com/office/drawing/2014/main" id="{4CF9A985-5643-48A4-861E-15EEDCB7289C}"/>
              </a:ext>
            </a:extLst>
          </p:cNvPr>
          <p:cNvSpPr>
            <a:spLocks noGrp="1"/>
          </p:cNvSpPr>
          <p:nvPr>
            <p:ph type="body" sz="quarter" idx="10"/>
          </p:nvPr>
        </p:nvSpPr>
        <p:spPr>
          <a:xfrm>
            <a:off x="586740" y="1179727"/>
            <a:ext cx="11018520" cy="4731552"/>
          </a:xfrm>
        </p:spPr>
        <p:txBody>
          <a:bodyPr/>
          <a:lstStyle/>
          <a:p>
            <a:pPr marL="457200" indent="-457200" algn="just">
              <a:spcBef>
                <a:spcPts val="200"/>
              </a:spcBef>
              <a:spcAft>
                <a:spcPts val="10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Synchronous vs Asynchronous</a:t>
            </a:r>
          </a:p>
          <a:p>
            <a:pPr marL="685800" lvl="1" indent="-457200" algn="just">
              <a:spcBef>
                <a:spcPts val="200"/>
              </a:spcBef>
              <a:spcAft>
                <a:spcPts val="200"/>
              </a:spcAft>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Synchronous protocol: HTTP is a synchronous protocol. The client sends a request and waits for a response from the service before it can continue its task.</a:t>
            </a:r>
          </a:p>
          <a:p>
            <a:pPr marL="685800" lvl="1" indent="-457200" algn="just">
              <a:spcBef>
                <a:spcPts val="200"/>
              </a:spcBef>
              <a:spcAft>
                <a:spcPts val="200"/>
              </a:spcAft>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Asynchronous protocol: Protocols like AMQP use asynchronous messages. The client code or message sender usually doesn't wait for a response. </a:t>
            </a:r>
          </a:p>
          <a:p>
            <a:pPr marL="342900" indent="-342900" algn="just">
              <a:spcBef>
                <a:spcPts val="1000"/>
              </a:spcBef>
              <a:spcAft>
                <a:spcPts val="10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Single receiver vs multiple receivers</a:t>
            </a:r>
          </a:p>
          <a:p>
            <a:pPr marL="800100" lvl="2" indent="-342900" algn="just">
              <a:spcBef>
                <a:spcPts val="200"/>
              </a:spcBef>
              <a:spcAft>
                <a:spcPts val="200"/>
              </a:spcAft>
              <a:buFont typeface="Courier New" panose="02070309020205020404" pitchFamily="49" charset="0"/>
              <a:buChar char="o"/>
            </a:pPr>
            <a:r>
              <a:rPr lang="en-US" sz="2000" dirty="0">
                <a:latin typeface="Open Sans" panose="020B0606030504020204" pitchFamily="34" charset="0"/>
                <a:ea typeface="Open Sans" panose="020B0606030504020204" pitchFamily="34" charset="0"/>
                <a:cs typeface="Open Sans" panose="020B0606030504020204" pitchFamily="34" charset="0"/>
              </a:rPr>
              <a:t>Each request must be processed by exactly one  receiver or service</a:t>
            </a:r>
          </a:p>
          <a:p>
            <a:pPr marL="800100" lvl="2" indent="-342900" algn="just">
              <a:spcBef>
                <a:spcPts val="200"/>
              </a:spcBef>
              <a:spcAft>
                <a:spcPts val="200"/>
              </a:spcAft>
              <a:buFont typeface="Courier New" panose="02070309020205020404" pitchFamily="49" charset="0"/>
              <a:buChar char="o"/>
            </a:pPr>
            <a:r>
              <a:rPr lang="en-US" sz="2000" dirty="0">
                <a:latin typeface="Open Sans" panose="020B0606030504020204" pitchFamily="34" charset="0"/>
                <a:ea typeface="Open Sans" panose="020B0606030504020204" pitchFamily="34" charset="0"/>
                <a:cs typeface="Open Sans" panose="020B0606030504020204" pitchFamily="34" charset="0"/>
              </a:rPr>
              <a:t>Each request can be processed by zero to multiple receivers. This type of communication must be asynchronous. An example is the publish/subscribe mechanism used in patterns like Event-driven architecture.</a:t>
            </a:r>
          </a:p>
          <a:p>
            <a:pPr marL="342900" indent="-342900" algn="just">
              <a:spcBef>
                <a:spcPts val="1000"/>
              </a:spcBef>
              <a:buFont typeface="Arial" panose="020B0604020202020204" pitchFamily="34" charset="0"/>
              <a:buChar char="•"/>
            </a:pPr>
            <a:r>
              <a:rPr lang="en-US" sz="2400" dirty="0"/>
              <a:t>Minimize communications between separate microservices.</a:t>
            </a:r>
          </a:p>
          <a:p>
            <a:pPr marL="342900" indent="-342900" algn="just">
              <a:buFont typeface="Arial" panose="020B0604020202020204" pitchFamily="34" charset="0"/>
              <a:buChar char="•"/>
            </a:pPr>
            <a:r>
              <a:rPr lang="en-US" sz="2400" dirty="0"/>
              <a:t>Communication between microservices should be asynchronous</a:t>
            </a:r>
          </a:p>
        </p:txBody>
      </p:sp>
    </p:spTree>
    <p:extLst>
      <p:ext uri="{BB962C8B-B14F-4D97-AF65-F5344CB8AC3E}">
        <p14:creationId xmlns:p14="http://schemas.microsoft.com/office/powerpoint/2010/main" val="1471959386"/>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10;&#10;Description automatically generated">
            <a:extLst>
              <a:ext uri="{FF2B5EF4-FFF2-40B4-BE49-F238E27FC236}">
                <a16:creationId xmlns:a16="http://schemas.microsoft.com/office/drawing/2014/main" id="{A1891604-6720-44EA-B7DF-805C2CEB7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07" y="268697"/>
            <a:ext cx="5834658" cy="2173562"/>
          </a:xfrm>
          <a:prstGeom prst="rect">
            <a:avLst/>
          </a:prstGeom>
          <a:noFill/>
        </p:spPr>
      </p:pic>
      <p:pic>
        <p:nvPicPr>
          <p:cNvPr id="7170" name="Picture 2" descr="Diagram&#10;&#10;Description automatically generated">
            <a:extLst>
              <a:ext uri="{FF2B5EF4-FFF2-40B4-BE49-F238E27FC236}">
                <a16:creationId xmlns:a16="http://schemas.microsoft.com/office/drawing/2014/main" id="{FD3D204A-F1D9-4AF1-B416-C306A829A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41" y="268697"/>
            <a:ext cx="4698663" cy="2416630"/>
          </a:xfrm>
          <a:prstGeom prst="rect">
            <a:avLst/>
          </a:prstGeom>
          <a:noFill/>
        </p:spPr>
      </p:pic>
      <p:pic>
        <p:nvPicPr>
          <p:cNvPr id="8194" name="Picture 2" descr="Diagram&#10;&#10;Description automatically generated">
            <a:extLst>
              <a:ext uri="{FF2B5EF4-FFF2-40B4-BE49-F238E27FC236}">
                <a16:creationId xmlns:a16="http://schemas.microsoft.com/office/drawing/2014/main" id="{5CB6447B-EA1D-4B87-B289-3F84160F0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372" y="3196803"/>
            <a:ext cx="4977715" cy="2870992"/>
          </a:xfrm>
          <a:prstGeom prst="rect">
            <a:avLst/>
          </a:prstGeom>
          <a:noFill/>
        </p:spPr>
      </p:pic>
      <p:pic>
        <p:nvPicPr>
          <p:cNvPr id="9218" name="Picture 2" descr="Graphical user interface, text, application&#10;&#10;Description automatically generated">
            <a:extLst>
              <a:ext uri="{FF2B5EF4-FFF2-40B4-BE49-F238E27FC236}">
                <a16:creationId xmlns:a16="http://schemas.microsoft.com/office/drawing/2014/main" id="{8BAF2883-8490-478C-8FA4-0CCE23B26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62" y="3196803"/>
            <a:ext cx="4668754" cy="2372676"/>
          </a:xfrm>
          <a:prstGeom prst="rect">
            <a:avLst/>
          </a:prstGeom>
          <a:noFill/>
        </p:spPr>
      </p:pic>
      <p:sp>
        <p:nvSpPr>
          <p:cNvPr id="7" name="TextBox 6">
            <a:extLst>
              <a:ext uri="{FF2B5EF4-FFF2-40B4-BE49-F238E27FC236}">
                <a16:creationId xmlns:a16="http://schemas.microsoft.com/office/drawing/2014/main" id="{EE362C09-2BB4-432B-B856-7356C608013E}"/>
              </a:ext>
            </a:extLst>
          </p:cNvPr>
          <p:cNvSpPr txBox="1"/>
          <p:nvPr/>
        </p:nvSpPr>
        <p:spPr>
          <a:xfrm>
            <a:off x="331207" y="6140893"/>
            <a:ext cx="6051688"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Single-receiver message-based communication is well suited for sending asynchronous commands from one microservice to another</a:t>
            </a:r>
          </a:p>
        </p:txBody>
      </p:sp>
      <p:sp>
        <p:nvSpPr>
          <p:cNvPr id="9" name="TextBox 8">
            <a:extLst>
              <a:ext uri="{FF2B5EF4-FFF2-40B4-BE49-F238E27FC236}">
                <a16:creationId xmlns:a16="http://schemas.microsoft.com/office/drawing/2014/main" id="{2DBD6D75-B8B7-4F94-866F-B127015D5C2C}"/>
              </a:ext>
            </a:extLst>
          </p:cNvPr>
          <p:cNvSpPr txBox="1"/>
          <p:nvPr/>
        </p:nvSpPr>
        <p:spPr>
          <a:xfrm>
            <a:off x="331207" y="2557921"/>
            <a:ext cx="6212046"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When a client uses request/response communication, it assumes that the response will arrive in a short time, typically less than a second.</a:t>
            </a:r>
          </a:p>
        </p:txBody>
      </p:sp>
      <p:sp>
        <p:nvSpPr>
          <p:cNvPr id="11" name="TextBox 10">
            <a:extLst>
              <a:ext uri="{FF2B5EF4-FFF2-40B4-BE49-F238E27FC236}">
                <a16:creationId xmlns:a16="http://schemas.microsoft.com/office/drawing/2014/main" id="{6995D1FE-A5D8-410E-BBED-BDBF77B2531D}"/>
              </a:ext>
            </a:extLst>
          </p:cNvPr>
          <p:cNvSpPr txBox="1"/>
          <p:nvPr/>
        </p:nvSpPr>
        <p:spPr>
          <a:xfrm>
            <a:off x="6617127" y="5710006"/>
            <a:ext cx="5574873" cy="954107"/>
          </a:xfrm>
          <a:prstGeom prst="rect">
            <a:avLst/>
          </a:prstGeom>
          <a:noFill/>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In asynchronous event-driven communication, a microservice publishes an event to notify other microservices that something happened in its domain. Other microservices can subscribe, receive and process events.</a:t>
            </a:r>
          </a:p>
        </p:txBody>
      </p:sp>
      <p:sp>
        <p:nvSpPr>
          <p:cNvPr id="13" name="TextBox 12">
            <a:extLst>
              <a:ext uri="{FF2B5EF4-FFF2-40B4-BE49-F238E27FC236}">
                <a16:creationId xmlns:a16="http://schemas.microsoft.com/office/drawing/2014/main" id="{7DA279A0-960E-4EC1-8512-4D95AF3F1739}"/>
              </a:ext>
            </a:extLst>
          </p:cNvPr>
          <p:cNvSpPr txBox="1"/>
          <p:nvPr/>
        </p:nvSpPr>
        <p:spPr>
          <a:xfrm>
            <a:off x="6781862" y="2734067"/>
            <a:ext cx="4807352"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A microservice can use WebSockets to push content to connected clients as the data becomes available</a:t>
            </a:r>
          </a:p>
        </p:txBody>
      </p:sp>
    </p:spTree>
    <p:extLst>
      <p:ext uri="{BB962C8B-B14F-4D97-AF65-F5344CB8AC3E}">
        <p14:creationId xmlns:p14="http://schemas.microsoft.com/office/powerpoint/2010/main" val="367316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agram&#10;&#10;Description automatically generated">
            <a:extLst>
              <a:ext uri="{FF2B5EF4-FFF2-40B4-BE49-F238E27FC236}">
                <a16:creationId xmlns:a16="http://schemas.microsoft.com/office/drawing/2014/main" id="{F84ED0DC-936B-45AA-B5B0-75303EDA1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09" y="2148356"/>
            <a:ext cx="5513600" cy="2841258"/>
          </a:xfrm>
          <a:prstGeom prst="rect">
            <a:avLst/>
          </a:prstGeom>
          <a:noFill/>
        </p:spPr>
      </p:pic>
      <p:sp>
        <p:nvSpPr>
          <p:cNvPr id="2" name="Title 1">
            <a:extLst>
              <a:ext uri="{FF2B5EF4-FFF2-40B4-BE49-F238E27FC236}">
                <a16:creationId xmlns:a16="http://schemas.microsoft.com/office/drawing/2014/main" id="{8F34FDB0-8AB4-4161-8014-D22F5A86F894}"/>
              </a:ext>
            </a:extLst>
          </p:cNvPr>
          <p:cNvSpPr>
            <a:spLocks noGrp="1"/>
          </p:cNvSpPr>
          <p:nvPr>
            <p:ph type="title"/>
          </p:nvPr>
        </p:nvSpPr>
        <p:spPr>
          <a:xfrm>
            <a:off x="588263" y="457200"/>
            <a:ext cx="11018520" cy="553998"/>
          </a:xfrm>
        </p:spPr>
        <p:txBody>
          <a:bodyPr/>
          <a:lstStyle/>
          <a:p>
            <a:r>
              <a:rPr lang="en-US" dirty="0"/>
              <a:t>API Gateway Pattern (1 of 3)</a:t>
            </a:r>
            <a:endParaRPr lang="it-IT" dirty="0"/>
          </a:p>
        </p:txBody>
      </p:sp>
      <p:sp>
        <p:nvSpPr>
          <p:cNvPr id="6" name="TextBox 5">
            <a:extLst>
              <a:ext uri="{FF2B5EF4-FFF2-40B4-BE49-F238E27FC236}">
                <a16:creationId xmlns:a16="http://schemas.microsoft.com/office/drawing/2014/main" id="{9B2DEA97-1863-4D4E-8F9F-1F93826FF905}"/>
              </a:ext>
            </a:extLst>
          </p:cNvPr>
          <p:cNvSpPr txBox="1"/>
          <p:nvPr/>
        </p:nvSpPr>
        <p:spPr>
          <a:xfrm>
            <a:off x="6240545" y="122823"/>
            <a:ext cx="5866464" cy="6499215"/>
          </a:xfrm>
          <a:prstGeom prst="rect">
            <a:avLst/>
          </a:prstGeom>
          <a:noFill/>
        </p:spPr>
        <p:txBody>
          <a:bodyPr wrap="square">
            <a:spAutoFit/>
          </a:bodyPr>
          <a:lstStyle/>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Each microservice exposes a set of fine-grained endpoints. </a:t>
            </a:r>
          </a:p>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aka "backend for frontend" (BFF)  is a service that provides a single-entry point for groups of microservices. </a:t>
            </a:r>
          </a:p>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sits between clients and microservices and acts as a reverse proxy, routing requests from clients to services.</a:t>
            </a:r>
          </a:p>
          <a:p>
            <a:pPr marL="342900" indent="-342900" algn="just">
              <a:spcBef>
                <a:spcPts val="200"/>
              </a:spcBef>
              <a:spcAft>
                <a:spcPts val="10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can implement cross-cutting concerns such as:</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SSL termination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Redirect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Authentication / Authorization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IP allow/block list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Client rate limiting (throttling)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Logging and monitoring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Response caching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Web application firewall</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GZIP compression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Servicing static content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Protocol bridging</a:t>
            </a:r>
          </a:p>
        </p:txBody>
      </p:sp>
    </p:spTree>
    <p:extLst>
      <p:ext uri="{BB962C8B-B14F-4D97-AF65-F5344CB8AC3E}">
        <p14:creationId xmlns:p14="http://schemas.microsoft.com/office/powerpoint/2010/main" val="3553980466"/>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55A47A-ADB3-446F-9D96-6DF28853778C}"/>
              </a:ext>
            </a:extLst>
          </p:cNvPr>
          <p:cNvSpPr>
            <a:spLocks noGrp="1"/>
          </p:cNvSpPr>
          <p:nvPr>
            <p:ph type="title"/>
          </p:nvPr>
        </p:nvSpPr>
        <p:spPr>
          <a:xfrm>
            <a:off x="800411" y="1141687"/>
            <a:ext cx="4167887" cy="1107996"/>
          </a:xfrm>
        </p:spPr>
        <p:txBody>
          <a:bodyPr/>
          <a:lstStyle/>
          <a:p>
            <a:r>
              <a:rPr lang="en-US" dirty="0"/>
              <a:t>Agenda</a:t>
            </a:r>
            <a:endParaRPr lang="it-IT" dirty="0"/>
          </a:p>
        </p:txBody>
      </p:sp>
      <p:sp>
        <p:nvSpPr>
          <p:cNvPr id="10" name="Text Placeholder 9">
            <a:extLst>
              <a:ext uri="{FF2B5EF4-FFF2-40B4-BE49-F238E27FC236}">
                <a16:creationId xmlns:a16="http://schemas.microsoft.com/office/drawing/2014/main" id="{9D7668C6-AEB5-429D-914C-16806C59A87B}"/>
              </a:ext>
            </a:extLst>
          </p:cNvPr>
          <p:cNvSpPr>
            <a:spLocks noGrp="1"/>
          </p:cNvSpPr>
          <p:nvPr>
            <p:ph type="body" sz="quarter" idx="12"/>
          </p:nvPr>
        </p:nvSpPr>
        <p:spPr>
          <a:xfrm>
            <a:off x="803715" y="2503054"/>
            <a:ext cx="4470249" cy="3180358"/>
          </a:xfrm>
        </p:spPr>
        <p:txBody>
          <a:bodyPr/>
          <a:lstStyle/>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Cloud Journey</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Monolithic Applications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Microservice-based Applications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API Gateways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Containers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Kubernetes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Tenancy models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Multitenancy in Kubernetes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AKS Reference Architectures</a:t>
            </a:r>
          </a:p>
        </p:txBody>
      </p:sp>
    </p:spTree>
    <p:extLst>
      <p:ext uri="{BB962C8B-B14F-4D97-AF65-F5344CB8AC3E}">
        <p14:creationId xmlns:p14="http://schemas.microsoft.com/office/powerpoint/2010/main" val="3103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FDB0-8AB4-4161-8014-D22F5A86F894}"/>
              </a:ext>
            </a:extLst>
          </p:cNvPr>
          <p:cNvSpPr>
            <a:spLocks noGrp="1"/>
          </p:cNvSpPr>
          <p:nvPr>
            <p:ph type="title"/>
          </p:nvPr>
        </p:nvSpPr>
        <p:spPr/>
        <p:txBody>
          <a:bodyPr/>
          <a:lstStyle/>
          <a:p>
            <a:r>
              <a:rPr lang="en-US"/>
              <a:t>API Gateway Pattern (2 of 3)</a:t>
            </a:r>
            <a:endParaRPr lang="it-IT"/>
          </a:p>
        </p:txBody>
      </p:sp>
      <p:sp>
        <p:nvSpPr>
          <p:cNvPr id="3" name="Text Placeholder 2">
            <a:extLst>
              <a:ext uri="{FF2B5EF4-FFF2-40B4-BE49-F238E27FC236}">
                <a16:creationId xmlns:a16="http://schemas.microsoft.com/office/drawing/2014/main" id="{7B74C231-FE78-4DA3-A22A-9D553679A629}"/>
              </a:ext>
            </a:extLst>
          </p:cNvPr>
          <p:cNvSpPr>
            <a:spLocks noGrp="1"/>
          </p:cNvSpPr>
          <p:nvPr>
            <p:ph type="body" sz="quarter" idx="10"/>
          </p:nvPr>
        </p:nvSpPr>
        <p:spPr>
          <a:xfrm>
            <a:off x="586389" y="1434370"/>
            <a:ext cx="10536881" cy="4911601"/>
          </a:xfrm>
        </p:spPr>
        <p:txBody>
          <a:bodyPr/>
          <a:lstStyle/>
          <a:p>
            <a:pPr marL="342900" indent="-342900">
              <a:spcBef>
                <a:spcPts val="200"/>
              </a:spcBef>
              <a:spcAft>
                <a:spcPts val="5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Without an API gateway, client apps need to send requests directly to the microservices and this raises problems:</a:t>
            </a:r>
          </a:p>
          <a:p>
            <a:pPr marL="571500" lvl="1" indent="-342900" algn="just">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Coupling</a:t>
            </a:r>
            <a:r>
              <a:rPr lang="en-US" dirty="0">
                <a:latin typeface="Open Sans" panose="020B0606030504020204" pitchFamily="34" charset="0"/>
                <a:ea typeface="Open Sans" panose="020B0606030504020204" pitchFamily="34" charset="0"/>
                <a:cs typeface="Open Sans" panose="020B0606030504020204" pitchFamily="34" charset="0"/>
              </a:rPr>
              <a:t>: client application are coupled to internal microservices. Refactoring internal microservices can cause breaking changes to the client apps. Introducing a level of indirection via an API Gateway between client apps and a SaaS application allows you to start breaking down the monolith and gradually replace subsystems  with microservices without violating the contract with client apps.</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Chattiness</a:t>
            </a:r>
            <a:r>
              <a:rPr lang="en-US" dirty="0">
                <a:latin typeface="Open Sans" panose="020B0606030504020204" pitchFamily="34" charset="0"/>
                <a:ea typeface="Open Sans" panose="020B0606030504020204" pitchFamily="34" charset="0"/>
                <a:cs typeface="Open Sans" panose="020B0606030504020204" pitchFamily="34" charset="0"/>
              </a:rPr>
              <a:t>: if a single page/screen needs to retrieve data from multiple microservices, this can result into multiple calls to fine-grained microservices</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Security issues</a:t>
            </a:r>
            <a:r>
              <a:rPr lang="en-US" dirty="0">
                <a:latin typeface="Open Sans" panose="020B0606030504020204" pitchFamily="34" charset="0"/>
                <a:ea typeface="Open Sans" panose="020B0606030504020204" pitchFamily="34" charset="0"/>
                <a:cs typeface="Open Sans" panose="020B0606030504020204" pitchFamily="34" charset="0"/>
              </a:rPr>
              <a:t>:  without an API Gateway, all the microservices are directly exposed to the public internet making the attack surface larger.</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Cross-cutting concerns</a:t>
            </a:r>
            <a:r>
              <a:rPr lang="en-US" dirty="0">
                <a:latin typeface="Open Sans" panose="020B0606030504020204" pitchFamily="34" charset="0"/>
                <a:ea typeface="Open Sans" panose="020B0606030504020204" pitchFamily="34" charset="0"/>
                <a:cs typeface="Open Sans" panose="020B0606030504020204" pitchFamily="34" charset="0"/>
              </a:rPr>
              <a:t>: Each publicly exposed microservice must implement concerns such as authentication, authorization, SSL termination, client rate limiting, response caching, etc.</a:t>
            </a:r>
          </a:p>
          <a:p>
            <a:pPr marL="571500" lvl="1" indent="-342900">
              <a:spcBef>
                <a:spcPts val="200"/>
              </a:spcBef>
              <a:spcAft>
                <a:spcPts val="200"/>
              </a:spcAft>
              <a:buFont typeface="Courier New" panose="02070309020205020404" pitchFamily="49" charset="0"/>
              <a:buChar char="o"/>
            </a:pPr>
            <a:endParaRPr lang="it-IT"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8224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DF79-7D59-425D-9CD1-1618BA18448F}"/>
              </a:ext>
            </a:extLst>
          </p:cNvPr>
          <p:cNvSpPr>
            <a:spLocks noGrp="1"/>
          </p:cNvSpPr>
          <p:nvPr>
            <p:ph type="title"/>
          </p:nvPr>
        </p:nvSpPr>
        <p:spPr/>
        <p:txBody>
          <a:bodyPr/>
          <a:lstStyle/>
          <a:p>
            <a:r>
              <a:rPr lang="en-US"/>
              <a:t>API Gateway Pattern (3 of 3)</a:t>
            </a:r>
            <a:endParaRPr lang="it-IT"/>
          </a:p>
        </p:txBody>
      </p:sp>
      <p:sp>
        <p:nvSpPr>
          <p:cNvPr id="3" name="Text Placeholder 2">
            <a:extLst>
              <a:ext uri="{FF2B5EF4-FFF2-40B4-BE49-F238E27FC236}">
                <a16:creationId xmlns:a16="http://schemas.microsoft.com/office/drawing/2014/main" id="{83AAB92B-5AA4-49CE-9B6B-1C4A977B676A}"/>
              </a:ext>
            </a:extLst>
          </p:cNvPr>
          <p:cNvSpPr>
            <a:spLocks noGrp="1"/>
          </p:cNvSpPr>
          <p:nvPr>
            <p:ph type="body" sz="quarter" idx="10"/>
          </p:nvPr>
        </p:nvSpPr>
        <p:spPr>
          <a:xfrm>
            <a:off x="586390" y="1434370"/>
            <a:ext cx="11018520" cy="4804384"/>
          </a:xfrm>
        </p:spPr>
        <p:txBody>
          <a:bodyPr/>
          <a:lstStyle/>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Reverse Proxy </a:t>
            </a: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S</a:t>
            </a: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erver</a:t>
            </a: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Nginx, HAProxy, and Traefik are popular reverse proxy servers that support features such as load balancing, SSL termination, and layer 7 routing. They can run on dedicated VMs or containers on Kubernetes.</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Service Mesh Ingress Controller:</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 are using a service mesh such as Linkerd or Istio, consider the features that are provided by the ingress controller for that service mesh. For example, the Istio ingress controller supports layer 7 routing, HTTP redirects, retries, and other features.</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Application Gateway: </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Application Gateway is a regional, fully-managed load balancing service that can perform layer-7 routing and SSL termination. It also provides a WAF</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Front Door:</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is a global layer 7 load balancer that uses the Microsoft global edge network to create fast, secure, and widely scalable web applications. It supports features such as SSL termination, response caching, WAF at the edge, URL-based routing, rewrite and redirections, it support multiple routing methods such as priority routing and latency-based routing.</a:t>
            </a:r>
            <a:endPar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API Management:</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API Management is a turnkey solution for publishing APIs to both external and internal customers. It provides features that are useful for managing a public-facing API, including rate limiting, IP restrictions, and authentication and authorization using Azure Active Directory or other identity providers.</a:t>
            </a:r>
          </a:p>
        </p:txBody>
      </p:sp>
    </p:spTree>
    <p:extLst>
      <p:ext uri="{BB962C8B-B14F-4D97-AF65-F5344CB8AC3E}">
        <p14:creationId xmlns:p14="http://schemas.microsoft.com/office/powerpoint/2010/main" val="3240664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838200" y="677041"/>
            <a:ext cx="10515600" cy="701731"/>
          </a:xfrm>
        </p:spPr>
        <p:txBody>
          <a:bodyPr wrap="square">
            <a:spAutoFit/>
          </a:bodyPr>
          <a:lstStyle/>
          <a:p>
            <a:r>
              <a:rPr lang="en-US"/>
              <a:t>What is a container?</a:t>
            </a:r>
          </a:p>
        </p:txBody>
      </p:sp>
      <p:sp>
        <p:nvSpPr>
          <p:cNvPr id="59" name="TextBox 58">
            <a:extLst>
              <a:ext uri="{FF2B5EF4-FFF2-40B4-BE49-F238E27FC236}">
                <a16:creationId xmlns:a16="http://schemas.microsoft.com/office/drawing/2014/main" id="{B2DAAA4A-4E66-4B3E-BE10-D9870BCC14E7}"/>
              </a:ext>
            </a:extLst>
          </p:cNvPr>
          <p:cNvSpPr txBox="1"/>
          <p:nvPr/>
        </p:nvSpPr>
        <p:spPr>
          <a:xfrm>
            <a:off x="539953" y="1279939"/>
            <a:ext cx="5556047" cy="4042132"/>
          </a:xfrm>
          <a:prstGeom prst="rect">
            <a:avLst/>
          </a:prstGeom>
          <a:noFill/>
        </p:spPr>
        <p:txBody>
          <a:bodyPr wrap="square" lIns="91440" tIns="45720" rIns="91440" bIns="45720" anchor="t">
            <a:spAutoFit/>
          </a:bodyPr>
          <a:lstStyle/>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 lightweight, standalone, executable package of software that includes everything needed to run an application: code, runtime, system tools, system libraries and settings. </a:t>
            </a:r>
          </a:p>
          <a:p>
            <a:pPr marL="285750" indent="-285750" algn="just">
              <a:spcBef>
                <a:spcPts val="200"/>
              </a:spcBef>
              <a:spcAft>
                <a:spcPts val="200"/>
              </a:spcAft>
              <a:buFont typeface="Arial" panose="020B0604020202020204" pitchFamily="34" charset="0"/>
              <a:buChar char="•"/>
            </a:pPr>
            <a:r>
              <a:rPr lang="en-US" sz="2400" b="1" dirty="0">
                <a:latin typeface="Open Sans" panose="020B0606030504020204" pitchFamily="34" charset="0"/>
                <a:ea typeface="Open Sans" panose="020B0606030504020204" pitchFamily="34" charset="0"/>
                <a:cs typeface="Open Sans" panose="020B0606030504020204" pitchFamily="34" charset="0"/>
              </a:rPr>
              <a:t>Containers != microservice</a:t>
            </a:r>
          </a:p>
          <a:p>
            <a:pPr marL="285750" indent="-285750" algn="just">
              <a:spcBef>
                <a:spcPts val="200"/>
              </a:spcBef>
              <a:spcAft>
                <a:spcPts val="200"/>
              </a:spcAft>
              <a:buFont typeface="Arial" panose="020B0604020202020204" pitchFamily="34" charset="0"/>
              <a:buChar char="•"/>
            </a:pPr>
            <a:r>
              <a:rPr lang="en-US" sz="1800" dirty="0">
                <a:latin typeface="Open Sans"/>
                <a:ea typeface="Open Sans"/>
                <a:cs typeface="Open Sans"/>
              </a:rPr>
              <a:t>Containers can be used to host and scale a monolithic application on a container orchestrator such as Kubernetes.</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 microservice doesn’t need to run in a container.</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Containers are immutable by design. </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Better density and better use of the system resources of the hosting machine.</a:t>
            </a:r>
          </a:p>
        </p:txBody>
      </p:sp>
      <p:pic>
        <p:nvPicPr>
          <p:cNvPr id="12290" name="Picture 2" descr="Graphical user interface, application&#10;&#10;Description automatically generated">
            <a:extLst>
              <a:ext uri="{FF2B5EF4-FFF2-40B4-BE49-F238E27FC236}">
                <a16:creationId xmlns:a16="http://schemas.microsoft.com/office/drawing/2014/main" id="{B8C2788F-356A-42D4-84A7-1561A380B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216" y="2303361"/>
            <a:ext cx="5987757" cy="2952557"/>
          </a:xfrm>
          <a:prstGeom prst="rect">
            <a:avLst/>
          </a:prstGeom>
          <a:noFill/>
        </p:spPr>
      </p:pic>
    </p:spTree>
    <p:extLst>
      <p:ext uri="{BB962C8B-B14F-4D97-AF65-F5344CB8AC3E}">
        <p14:creationId xmlns:p14="http://schemas.microsoft.com/office/powerpoint/2010/main" val="1419268634"/>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4C18-4063-48FA-886E-C8C6837448A8}"/>
              </a:ext>
            </a:extLst>
          </p:cNvPr>
          <p:cNvSpPr>
            <a:spLocks noGrp="1"/>
          </p:cNvSpPr>
          <p:nvPr>
            <p:ph type="title"/>
          </p:nvPr>
        </p:nvSpPr>
        <p:spPr/>
        <p:txBody>
          <a:bodyPr/>
          <a:lstStyle/>
          <a:p>
            <a:r>
              <a:rPr lang="en-US"/>
              <a:t>What is Kubernetes?</a:t>
            </a:r>
            <a:endParaRPr lang="it-IT"/>
          </a:p>
        </p:txBody>
      </p:sp>
      <p:sp>
        <p:nvSpPr>
          <p:cNvPr id="3" name="Content Placeholder 2">
            <a:extLst>
              <a:ext uri="{FF2B5EF4-FFF2-40B4-BE49-F238E27FC236}">
                <a16:creationId xmlns:a16="http://schemas.microsoft.com/office/drawing/2014/main" id="{7C104C84-8AD9-4198-8DAE-99C0339A3E8F}"/>
              </a:ext>
            </a:extLst>
          </p:cNvPr>
          <p:cNvSpPr>
            <a:spLocks noGrp="1"/>
          </p:cNvSpPr>
          <p:nvPr>
            <p:ph idx="1"/>
          </p:nvPr>
        </p:nvSpPr>
        <p:spPr>
          <a:xfrm>
            <a:off x="588263" y="1292850"/>
            <a:ext cx="4475480" cy="4965462"/>
          </a:xfrm>
        </p:spPr>
        <p:txBody>
          <a:bodyPr/>
          <a:lstStyle/>
          <a:p>
            <a:pPr>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Kubernetes, also known as K8s, is an open-source system for automating deployment, scaling, and management of containerized applications</a:t>
            </a:r>
          </a:p>
          <a:p>
            <a:pPr>
              <a:spcBef>
                <a:spcPts val="200"/>
              </a:spcBef>
              <a:spcAft>
                <a:spcPts val="10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Kubernetes project is part of the </a:t>
            </a:r>
            <a:r>
              <a:rPr lang="en-US" sz="1800" dirty="0">
                <a:effectLst/>
                <a:latin typeface="Calibri" panose="020F0502020204030204" pitchFamily="34" charset="0"/>
                <a:hlinkClick r:id="rId4"/>
              </a:rPr>
              <a:t>Cloud Native Computing Foundation</a:t>
            </a:r>
            <a:r>
              <a:rPr lang="en-US" sz="1800" dirty="0">
                <a:solidFill>
                  <a:srgbClr val="151515"/>
                </a:solidFill>
                <a:effectLst/>
                <a:latin typeface="Calibri" panose="020F0502020204030204" pitchFamily="34" charset="0"/>
              </a:rPr>
              <a:t> </a:t>
            </a:r>
            <a:r>
              <a:rPr lang="en-US" sz="18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(CNCF)</a:t>
            </a:r>
            <a:endParaRPr lang="en-US" sz="1800" dirty="0">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Container scheduling and placing based on resource requirements and constraints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Automated changes rollouts and rollbacks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Service discovery and load balancing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Storage orchestration and mounting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Secret and configuration management</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Batch execution</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Horizontal pod and cluster autoscaling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IPv4/IIPv6 dual-stack</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Self-healing: restarts containers that fail</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Designed for extensibility (e.g., CSI drivers)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allows to reduce the TCO</a:t>
            </a:r>
            <a:endParaRPr lang="it-IT"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Content Placeholder 9" descr="A screenshot of a cell phone&#10;&#10;Description automatically generated">
            <a:extLst>
              <a:ext uri="{FF2B5EF4-FFF2-40B4-BE49-F238E27FC236}">
                <a16:creationId xmlns:a16="http://schemas.microsoft.com/office/drawing/2014/main" id="{0A103F7B-7C09-41BF-A1EE-D8D6C2928630}"/>
              </a:ext>
            </a:extLst>
          </p:cNvPr>
          <p:cNvPicPr>
            <a:picLocks noChangeAspect="1"/>
          </p:cNvPicPr>
          <p:nvPr/>
        </p:nvPicPr>
        <p:blipFill>
          <a:blip r:embed="rId5"/>
          <a:stretch>
            <a:fillRect/>
          </a:stretch>
        </p:blipFill>
        <p:spPr>
          <a:xfrm>
            <a:off x="5124323" y="1308090"/>
            <a:ext cx="6936993" cy="4987026"/>
          </a:xfrm>
          <a:prstGeom prst="rect">
            <a:avLst/>
          </a:prstGeom>
        </p:spPr>
      </p:pic>
      <p:sp>
        <p:nvSpPr>
          <p:cNvPr id="6" name="TextBox 5">
            <a:extLst>
              <a:ext uri="{FF2B5EF4-FFF2-40B4-BE49-F238E27FC236}">
                <a16:creationId xmlns:a16="http://schemas.microsoft.com/office/drawing/2014/main" id="{7E7BA694-1272-4C46-B8BE-B1D682F1506D}"/>
              </a:ext>
            </a:extLst>
          </p:cNvPr>
          <p:cNvSpPr txBox="1"/>
          <p:nvPr/>
        </p:nvSpPr>
        <p:spPr>
          <a:xfrm>
            <a:off x="5124323" y="6391682"/>
            <a:ext cx="6936993" cy="338554"/>
          </a:xfrm>
          <a:prstGeom prst="rect">
            <a:avLst/>
          </a:prstGeom>
          <a:noFill/>
        </p:spPr>
        <p:txBody>
          <a:bodyPr wrap="square">
            <a:spAutoFit/>
          </a:bodyPr>
          <a:lstStyle/>
          <a:p>
            <a:pPr algn="ctr">
              <a:spcBef>
                <a:spcPts val="200"/>
              </a:spcBef>
              <a:spcAft>
                <a:spcPts val="200"/>
              </a:spcAft>
            </a:pPr>
            <a:r>
              <a:rPr lang="en-US" sz="1600" dirty="0">
                <a:latin typeface="Open Sans" panose="020B0606030504020204" pitchFamily="34" charset="0"/>
                <a:ea typeface="Open Sans" panose="020B0606030504020204" pitchFamily="34" charset="0"/>
                <a:cs typeface="Open Sans" panose="020B0606030504020204" pitchFamily="34" charset="0"/>
                <a:hlinkClick r:id="rId6"/>
              </a:rPr>
              <a:t>.NET Microservices Sample Reference Application</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2952780"/>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08A2-2E63-4EBC-940D-575911500E89}"/>
              </a:ext>
            </a:extLst>
          </p:cNvPr>
          <p:cNvSpPr>
            <a:spLocks noGrp="1"/>
          </p:cNvSpPr>
          <p:nvPr>
            <p:ph type="title"/>
          </p:nvPr>
        </p:nvSpPr>
        <p:spPr/>
        <p:txBody>
          <a:bodyPr/>
          <a:lstStyle/>
          <a:p>
            <a:r>
              <a:rPr lang="en-US"/>
              <a:t>Main components of Kubernetes</a:t>
            </a:r>
            <a:endParaRPr lang="it-IT"/>
          </a:p>
        </p:txBody>
      </p:sp>
      <p:sp>
        <p:nvSpPr>
          <p:cNvPr id="3" name="Content Placeholder 2">
            <a:extLst>
              <a:ext uri="{FF2B5EF4-FFF2-40B4-BE49-F238E27FC236}">
                <a16:creationId xmlns:a16="http://schemas.microsoft.com/office/drawing/2014/main" id="{538424A2-81CE-400A-BA9D-F24F8A3F70B8}"/>
              </a:ext>
            </a:extLst>
          </p:cNvPr>
          <p:cNvSpPr>
            <a:spLocks noGrp="1"/>
          </p:cNvSpPr>
          <p:nvPr>
            <p:ph idx="1"/>
          </p:nvPr>
        </p:nvSpPr>
        <p:spPr>
          <a:xfrm>
            <a:off x="584200" y="1435503"/>
            <a:ext cx="4513580" cy="4791055"/>
          </a:xfrm>
        </p:spPr>
        <p:txBody>
          <a:bodyPr/>
          <a:lstStyle/>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Cluster:</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A control plane and one or more of agent or worker nodes.</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Control plane:</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The collection of processes that control Kubernetes nodes. This is where all task assignments originate.</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Kubelet:</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This service runs on each worker node and reads the container manifests and ensures the defined containers are started and running.</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Pod:</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A group of one or more containers deployed to a single node. All containers in a pod share an IP address, IPC, hostname, and other resources such as mounted volumes.</a:t>
            </a:r>
          </a:p>
          <a:p>
            <a:pPr>
              <a:spcBef>
                <a:spcPts val="200"/>
              </a:spcBef>
              <a:spcAft>
                <a:spcPts val="200"/>
              </a:spcAft>
              <a:buFont typeface="Arial" panose="020B0604020202020204" pitchFamily="34" charset="0"/>
              <a:buChar char="•"/>
            </a:pPr>
            <a:endParaRPr lang="it-IT">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BE8108E4-17E2-4633-85A7-6CCEBC6D9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6360" y="1787626"/>
            <a:ext cx="7025640" cy="3282747"/>
          </a:xfrm>
          <a:prstGeom prst="rect">
            <a:avLst/>
          </a:prstGeom>
        </p:spPr>
      </p:pic>
    </p:spTree>
    <p:extLst>
      <p:ext uri="{BB962C8B-B14F-4D97-AF65-F5344CB8AC3E}">
        <p14:creationId xmlns:p14="http://schemas.microsoft.com/office/powerpoint/2010/main" val="9599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1E8E-D8CD-4D11-8471-6207E0B1EE60}"/>
              </a:ext>
            </a:extLst>
          </p:cNvPr>
          <p:cNvSpPr>
            <a:spLocks noGrp="1"/>
          </p:cNvSpPr>
          <p:nvPr>
            <p:ph type="title"/>
          </p:nvPr>
        </p:nvSpPr>
        <p:spPr/>
        <p:txBody>
          <a:bodyPr/>
          <a:lstStyle/>
          <a:p>
            <a:r>
              <a:rPr lang="en-US"/>
              <a:t>More on Kubernetes</a:t>
            </a:r>
            <a:endParaRPr lang="it-IT"/>
          </a:p>
        </p:txBody>
      </p:sp>
      <p:sp>
        <p:nvSpPr>
          <p:cNvPr id="3" name="Content Placeholder 2">
            <a:extLst>
              <a:ext uri="{FF2B5EF4-FFF2-40B4-BE49-F238E27FC236}">
                <a16:creationId xmlns:a16="http://schemas.microsoft.com/office/drawing/2014/main" id="{E8742DC9-7E96-4E82-A715-F8F2C8254684}"/>
              </a:ext>
            </a:extLst>
          </p:cNvPr>
          <p:cNvSpPr>
            <a:spLocks noGrp="1"/>
          </p:cNvSpPr>
          <p:nvPr>
            <p:ph idx="1"/>
          </p:nvPr>
        </p:nvSpPr>
        <p:spPr>
          <a:xfrm>
            <a:off x="584200" y="1435503"/>
            <a:ext cx="11018520" cy="4688463"/>
          </a:xfrm>
        </p:spPr>
        <p:txBody>
          <a:bodyPr/>
          <a:lstStyle/>
          <a:p>
            <a:pPr>
              <a:spcBef>
                <a:spcPts val="200"/>
              </a:spcBef>
              <a:spcAft>
                <a:spcPts val="200"/>
              </a:spcAft>
              <a:buFont typeface="Arial" panose="020B0604020202020204" pitchFamily="34" charset="0"/>
              <a:buChar char="•"/>
            </a:pPr>
            <a:r>
              <a:rPr lang="en-US" sz="24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Kubernetes orchestration allows you to build application services that span multiple containers, schedule containers across a cluster, scale those containers, and manage their health over time.</a:t>
            </a:r>
          </a:p>
          <a:p>
            <a:pPr>
              <a:spcBef>
                <a:spcPts val="200"/>
              </a:spcBef>
              <a:spcAft>
                <a:spcPts val="200"/>
              </a:spcAft>
              <a:buFont typeface="Arial" panose="020B0604020202020204" pitchFamily="34" charset="0"/>
              <a:buChar char="•"/>
            </a:pPr>
            <a:r>
              <a:rPr lang="en-US" sz="24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Kubernetes eliminates many of the manual processes involved in deploying and scaling containerized applications.</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can be used to deploy, run, and monitor both containerized monolithic applications and cloud-native, microservice-based applications that require rapid scaling</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supports running Linux containers and Windows containers on separate sets of worker nodes called node pools</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cluster can be hosted on cloud providers or on-premises</a:t>
            </a:r>
          </a:p>
          <a:p>
            <a:pPr marL="0" indent="0">
              <a:spcBef>
                <a:spcPts val="200"/>
              </a:spcBef>
              <a:spcAft>
                <a:spcPts val="200"/>
              </a:spcAft>
              <a:buNone/>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193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B50F-99A2-493F-A9AF-8DE66A3640B6}"/>
              </a:ext>
            </a:extLst>
          </p:cNvPr>
          <p:cNvSpPr>
            <a:spLocks noGrp="1"/>
          </p:cNvSpPr>
          <p:nvPr>
            <p:ph type="title"/>
          </p:nvPr>
        </p:nvSpPr>
        <p:spPr/>
        <p:txBody>
          <a:bodyPr/>
          <a:lstStyle/>
          <a:p>
            <a:r>
              <a:rPr lang="en-US"/>
              <a:t>Kubernetes Ecosystem</a:t>
            </a:r>
            <a:endParaRPr lang="it-IT"/>
          </a:p>
        </p:txBody>
      </p:sp>
      <p:sp>
        <p:nvSpPr>
          <p:cNvPr id="3" name="Content Placeholder 2">
            <a:extLst>
              <a:ext uri="{FF2B5EF4-FFF2-40B4-BE49-F238E27FC236}">
                <a16:creationId xmlns:a16="http://schemas.microsoft.com/office/drawing/2014/main" id="{3FD17CBE-3FF2-48CF-A69B-98FF60ADD8F4}"/>
              </a:ext>
            </a:extLst>
          </p:cNvPr>
          <p:cNvSpPr>
            <a:spLocks noGrp="1"/>
          </p:cNvSpPr>
          <p:nvPr>
            <p:ph idx="1"/>
          </p:nvPr>
        </p:nvSpPr>
        <p:spPr>
          <a:xfrm>
            <a:off x="588263" y="1205170"/>
            <a:ext cx="11485880" cy="5714385"/>
          </a:xfrm>
        </p:spPr>
        <p:txBody>
          <a:bodyPr/>
          <a:lstStyle/>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Docker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Open-source software platform to build, deploy and manage application containers on a common operating system (OS), with an ecosystem of allied tools.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Service Proxy</a:t>
            </a:r>
            <a:r>
              <a:rPr lang="en-US" sz="1800" dirty="0">
                <a:latin typeface="Open Sans" panose="020B0606030504020204" pitchFamily="34" charset="0"/>
                <a:ea typeface="Open Sans" panose="020B0606030504020204" pitchFamily="34" charset="0"/>
                <a:cs typeface="Open Sans" panose="020B0606030504020204" pitchFamily="34" charset="0"/>
              </a:rPr>
              <a:t>: </a:t>
            </a:r>
          </a:p>
          <a:p>
            <a:pPr lvl="1">
              <a:spcBef>
                <a:spcPts val="200"/>
              </a:spcBef>
              <a:spcAft>
                <a:spcPts val="200"/>
              </a:spcAft>
              <a:buFont typeface="Courier New" panose="02070309020205020404" pitchFamily="49" charset="0"/>
              <a:buChar char="o"/>
            </a:pP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Load balancing, SSL termination, and layer 7 routing</a:t>
            </a: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(Nginx, HAProxy, Traefik, AGIC, etc.). </a:t>
            </a:r>
          </a:p>
          <a:p>
            <a:pPr lvl="1">
              <a:spcBef>
                <a:spcPts val="200"/>
              </a:spcBef>
              <a:spcAft>
                <a:spcPts val="200"/>
              </a:spcAft>
              <a:buFont typeface="Courier New" panose="02070309020205020404" pitchFamily="49" charset="0"/>
              <a:buChar char="o"/>
            </a:pP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They can run on dedicated VMs or containers on Kubernetes.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Service Mesh</a:t>
            </a:r>
            <a:r>
              <a:rPr lang="en-US" sz="1800" dirty="0">
                <a:latin typeface="Open Sans" panose="020B0606030504020204" pitchFamily="34" charset="0"/>
                <a:ea typeface="Open Sans" panose="020B0606030504020204" pitchFamily="34" charset="0"/>
                <a:cs typeface="Open Sans" panose="020B0606030504020204" pitchFamily="34" charset="0"/>
              </a:rPr>
              <a:t>: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Observability, security, and reliability features to applications by injecting these features at the platform layer rather than implementing these features at the app layer (Istio, Linkerd, Open Service Mesh, Consul, etc.).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Rich set of features to create connectivity between services, such as mutual TLS (mTLS) and request routing, timeouts, retries, and circuit breaking by using the side-car container design pattern.</a:t>
            </a:r>
          </a:p>
          <a:p>
            <a:pPr marL="228600" lvl="1" indent="0">
              <a:spcBef>
                <a:spcPts val="200"/>
              </a:spcBef>
              <a:spcAft>
                <a:spcPts val="200"/>
              </a:spcAft>
              <a:buNone/>
            </a:pPr>
            <a:r>
              <a:rPr lang="en-US" sz="1600" b="1" dirty="0">
                <a:latin typeface="Open Sans" panose="020B0606030504020204" pitchFamily="34" charset="0"/>
                <a:ea typeface="Open Sans" panose="020B0606030504020204" pitchFamily="34" charset="0"/>
                <a:cs typeface="Open Sans" panose="020B0606030504020204" pitchFamily="34" charset="0"/>
              </a:rPr>
              <a:t>Monitoring and Observability:</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Cluster and workloads observability, monitoring and Request Tracing via Prometheus, Grafana, Jaeger.</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Helm: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Package manager for Kubernetes. Helm charts helps you package, install, and upgrade complex Kubernetes applications and their dependencies.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GitOps:</a:t>
            </a:r>
          </a:p>
          <a:p>
            <a:pPr lvl="1">
              <a:spcBef>
                <a:spcPts val="200"/>
              </a:spcBef>
              <a:spcAft>
                <a:spcPts val="200"/>
              </a:spcAft>
              <a:buFont typeface="Courier New" panose="02070309020205020404" pitchFamily="49" charset="0"/>
              <a:buChar char="o"/>
            </a:pPr>
            <a:r>
              <a:rPr lang="en-US" sz="1600" b="0" i="0" dirty="0">
                <a:solidFill>
                  <a:srgbClr val="24292E"/>
                </a:solidFill>
                <a:effectLst/>
                <a:latin typeface="Open Sans" panose="020B0606030504020204" pitchFamily="34" charset="0"/>
                <a:ea typeface="Open Sans" panose="020B0606030504020204" pitchFamily="34" charset="0"/>
                <a:cs typeface="Open Sans" panose="020B0606030504020204" pitchFamily="34" charset="0"/>
              </a:rPr>
              <a:t>GitOps is a way of implementing Continuous Deployment for cloud native applications (Flux, Argo CD)</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567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6B1B-B91D-4A02-8462-61127E932EB7}"/>
              </a:ext>
            </a:extLst>
          </p:cNvPr>
          <p:cNvSpPr>
            <a:spLocks noGrp="1"/>
          </p:cNvSpPr>
          <p:nvPr>
            <p:ph type="title"/>
          </p:nvPr>
        </p:nvSpPr>
        <p:spPr/>
        <p:txBody>
          <a:bodyPr/>
          <a:lstStyle/>
          <a:p>
            <a:r>
              <a:rPr lang="en-US"/>
              <a:t>Kubernetes on Azure</a:t>
            </a:r>
            <a:endParaRPr lang="it-IT"/>
          </a:p>
        </p:txBody>
      </p:sp>
      <p:sp>
        <p:nvSpPr>
          <p:cNvPr id="3" name="Content Placeholder 2">
            <a:extLst>
              <a:ext uri="{FF2B5EF4-FFF2-40B4-BE49-F238E27FC236}">
                <a16:creationId xmlns:a16="http://schemas.microsoft.com/office/drawing/2014/main" id="{83C55D8A-3805-49EF-947A-4B9AB4B51289}"/>
              </a:ext>
            </a:extLst>
          </p:cNvPr>
          <p:cNvSpPr>
            <a:spLocks noGrp="1"/>
          </p:cNvSpPr>
          <p:nvPr>
            <p:ph idx="1"/>
          </p:nvPr>
        </p:nvSpPr>
        <p:spPr>
          <a:xfrm>
            <a:off x="588263" y="1572663"/>
            <a:ext cx="4704080" cy="4914166"/>
          </a:xfrm>
        </p:spPr>
        <p:txBody>
          <a:bodyPr/>
          <a:lstStyle/>
          <a:p>
            <a:pPr>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Azure provides a fully managed Kubernetes service called Azure Kubernetes Services.</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Azure Kubernetes Service (AKS) simplifies deploying a managed Kubernetes cluster in Azure by offloading the operational overhead to Azure.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As a hosted Kubernetes service, Azure handles critical tasks, like health monitoring and maintenance like agent nodes patching.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Since Kubernetes masters are managed by Azure, you only manage and maintain the agent nodes.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AKS is free: you only pay for the agent nodes within your clusters, not for the master nodes or the service.</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3B3D24A4-D497-43AD-AB18-6E06E4598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92" y="1394460"/>
            <a:ext cx="6225027" cy="5006340"/>
          </a:xfrm>
          <a:prstGeom prst="rect">
            <a:avLst/>
          </a:prstGeom>
        </p:spPr>
      </p:pic>
    </p:spTree>
    <p:extLst>
      <p:ext uri="{BB962C8B-B14F-4D97-AF65-F5344CB8AC3E}">
        <p14:creationId xmlns:p14="http://schemas.microsoft.com/office/powerpoint/2010/main" val="4276195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10;&#10;Description automatically generated">
            <a:extLst>
              <a:ext uri="{FF2B5EF4-FFF2-40B4-BE49-F238E27FC236}">
                <a16:creationId xmlns:a16="http://schemas.microsoft.com/office/drawing/2014/main" id="{58EAF046-B217-4AB9-A8FD-99875674C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1308735"/>
            <a:ext cx="5772150" cy="4972050"/>
          </a:xfrm>
          <a:prstGeom prst="rect">
            <a:avLst/>
          </a:prstGeom>
          <a:noFill/>
        </p:spPr>
      </p:pic>
      <p:sp>
        <p:nvSpPr>
          <p:cNvPr id="2" name="Title 1">
            <a:extLst>
              <a:ext uri="{FF2B5EF4-FFF2-40B4-BE49-F238E27FC236}">
                <a16:creationId xmlns:a16="http://schemas.microsoft.com/office/drawing/2014/main" id="{AFF57F40-619C-48A1-ADB1-34C580252E2B}"/>
              </a:ext>
            </a:extLst>
          </p:cNvPr>
          <p:cNvSpPr>
            <a:spLocks noGrp="1"/>
          </p:cNvSpPr>
          <p:nvPr>
            <p:ph type="title"/>
          </p:nvPr>
        </p:nvSpPr>
        <p:spPr/>
        <p:txBody>
          <a:bodyPr/>
          <a:lstStyle/>
          <a:p>
            <a:r>
              <a:rPr lang="en-US" dirty="0"/>
              <a:t>Azure Arc for Kubernetes</a:t>
            </a:r>
            <a:endParaRPr lang="it-IT" dirty="0"/>
          </a:p>
        </p:txBody>
      </p:sp>
      <p:sp>
        <p:nvSpPr>
          <p:cNvPr id="3" name="Content Placeholder 2">
            <a:extLst>
              <a:ext uri="{FF2B5EF4-FFF2-40B4-BE49-F238E27FC236}">
                <a16:creationId xmlns:a16="http://schemas.microsoft.com/office/drawing/2014/main" id="{318EAD1B-76E8-4CE2-88F4-38BCFBF0D240}"/>
              </a:ext>
            </a:extLst>
          </p:cNvPr>
          <p:cNvSpPr>
            <a:spLocks noGrp="1"/>
          </p:cNvSpPr>
          <p:nvPr>
            <p:ph idx="1"/>
          </p:nvPr>
        </p:nvSpPr>
        <p:spPr>
          <a:xfrm>
            <a:off x="584200" y="1435503"/>
            <a:ext cx="6159500" cy="5064976"/>
          </a:xfrm>
        </p:spPr>
        <p:txBody>
          <a:bodyPr/>
          <a:lstStyle/>
          <a:p>
            <a:pPr algn="just">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You can use Azure Arc to register Kubernetes clusters hosted on-premises or another cloud platform outside of Microsoft Azure, and use Azure tools to manage these clusters alongside clusters hosted in Azure Kubernetes Service (AKS)</a:t>
            </a:r>
          </a:p>
          <a:p>
            <a:pPr algn="just">
              <a:spcBef>
                <a:spcPts val="200"/>
              </a:spcBef>
              <a:spcAft>
                <a:spcPts val="10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Typical uses for this architecture include:</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Managing on-premises Kubernetes clusters alongside clusters hosted in AKS for inventory, grouping, and tagging.</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Monitoring Kubernetes clusters across hybrid environments using Azure Monitor.</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Deploying and enforcing policies for Kubernetes clusters across hybrid environments using Azure Policy.</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Deploying and enforcing GitOps using Azure Policy.</a:t>
            </a:r>
          </a:p>
          <a:p>
            <a:pPr lvl="1" algn="just"/>
            <a:endParaRPr lang="it-IT"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0872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319C-63D8-45FC-BA33-20E0A49651F0}"/>
              </a:ext>
            </a:extLst>
          </p:cNvPr>
          <p:cNvSpPr>
            <a:spLocks noGrp="1"/>
          </p:cNvSpPr>
          <p:nvPr>
            <p:ph type="title"/>
          </p:nvPr>
        </p:nvSpPr>
        <p:spPr/>
        <p:txBody>
          <a:bodyPr/>
          <a:lstStyle/>
          <a:p>
            <a:r>
              <a:rPr lang="en-US"/>
              <a:t>Multitenancy and Isolation</a:t>
            </a:r>
            <a:endParaRPr lang="it-IT"/>
          </a:p>
        </p:txBody>
      </p:sp>
      <p:sp>
        <p:nvSpPr>
          <p:cNvPr id="3" name="Content Placeholder 2">
            <a:extLst>
              <a:ext uri="{FF2B5EF4-FFF2-40B4-BE49-F238E27FC236}">
                <a16:creationId xmlns:a16="http://schemas.microsoft.com/office/drawing/2014/main" id="{3605F7A3-C8DD-40F0-9BCE-C41E1784CBFB}"/>
              </a:ext>
            </a:extLst>
          </p:cNvPr>
          <p:cNvSpPr>
            <a:spLocks noGrp="1"/>
          </p:cNvSpPr>
          <p:nvPr>
            <p:ph idx="1"/>
          </p:nvPr>
        </p:nvSpPr>
        <p:spPr>
          <a:xfrm>
            <a:off x="584200" y="1435503"/>
            <a:ext cx="11208732" cy="3200876"/>
          </a:xfrm>
        </p:spPr>
        <p:txBody>
          <a:bodyPr/>
          <a:lstStyle/>
          <a:p>
            <a:pPr>
              <a:spcBef>
                <a:spcPts val="200"/>
              </a:spcBef>
              <a:spcAft>
                <a:spcPts val="1000"/>
              </a:spcAft>
              <a:buFont typeface="Arial" panose="020B0604020202020204" pitchFamily="34" charset="0"/>
              <a:buChar char="•"/>
            </a:pPr>
            <a:r>
              <a:rPr lang="en-US" sz="2400" dirty="0">
                <a:solidFill>
                  <a:srgbClr val="171717"/>
                </a:solidFill>
                <a:latin typeface="Open Sans" panose="020B0606030504020204" pitchFamily="34" charset="0"/>
                <a:ea typeface="Open Sans" panose="020B0606030504020204" pitchFamily="34" charset="0"/>
                <a:cs typeface="Open Sans" panose="020B0606030504020204" pitchFamily="34" charset="0"/>
              </a:rPr>
              <a:t>One of the biggest concerns w</a:t>
            </a:r>
            <a:r>
              <a:rPr lang="en-US" sz="24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hen designing a multitenant architecture is the level of isolation that each tenant needs at different levels: </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Security.</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 share infrastructure between multiple tenants, you need to be careful not to access data from one tenant when returning responses to another. </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Cost.</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Shared infrastructure can be used by multiple tenants, so it's cheaper.</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Performance.</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you're sharing infrastructure, your system's performance may suffer as more customers use it, since the resources may be consumed faster.</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Reliability.</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you're using a single set of shared infrastructure, a problem affecting one tenant's components can result in an outage for other</a:t>
            </a:r>
            <a:r>
              <a:rPr lang="en-US" dirty="0">
                <a:solidFill>
                  <a:srgbClr val="171717"/>
                </a:solidFill>
                <a:latin typeface="Open Sans" panose="020B0606030504020204" pitchFamily="34" charset="0"/>
                <a:ea typeface="Open Sans" panose="020B0606030504020204" pitchFamily="34" charset="0"/>
                <a:cs typeface="Open Sans" panose="020B0606030504020204" pitchFamily="34" charset="0"/>
              </a:rPr>
              <a:t> tenants</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t>
            </a:r>
          </a:p>
        </p:txBody>
      </p:sp>
      <p:pic>
        <p:nvPicPr>
          <p:cNvPr id="10242" name="Picture 2" descr="Table&#10;&#10;Description automatically generated with medium confidence">
            <a:extLst>
              <a:ext uri="{FF2B5EF4-FFF2-40B4-BE49-F238E27FC236}">
                <a16:creationId xmlns:a16="http://schemas.microsoft.com/office/drawing/2014/main" id="{1AFDB386-C700-4656-95F5-21FA943A7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0197" y="4914900"/>
            <a:ext cx="5648325" cy="1485900"/>
          </a:xfrm>
          <a:prstGeom prst="rect">
            <a:avLst/>
          </a:prstGeom>
          <a:noFill/>
        </p:spPr>
      </p:pic>
    </p:spTree>
    <p:extLst>
      <p:ext uri="{BB962C8B-B14F-4D97-AF65-F5344CB8AC3E}">
        <p14:creationId xmlns:p14="http://schemas.microsoft.com/office/powerpoint/2010/main" val="1253035197"/>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BCDF-7B07-4A73-9FA6-B2CB8B6E012B}"/>
              </a:ext>
            </a:extLst>
          </p:cNvPr>
          <p:cNvSpPr>
            <a:spLocks noGrp="1"/>
          </p:cNvSpPr>
          <p:nvPr>
            <p:ph type="title"/>
          </p:nvPr>
        </p:nvSpPr>
        <p:spPr/>
        <p:txBody>
          <a:bodyPr/>
          <a:lstStyle/>
          <a:p>
            <a:r>
              <a:rPr lang="en-US"/>
              <a:t>The Journey to the Cloud</a:t>
            </a:r>
            <a:endParaRPr lang="it-IT"/>
          </a:p>
        </p:txBody>
      </p:sp>
      <p:pic>
        <p:nvPicPr>
          <p:cNvPr id="11" name="Content Placeholder 10" descr="Diagram&#10;&#10;Description automatically generated">
            <a:extLst>
              <a:ext uri="{FF2B5EF4-FFF2-40B4-BE49-F238E27FC236}">
                <a16:creationId xmlns:a16="http://schemas.microsoft.com/office/drawing/2014/main" id="{9AF9B979-A8E3-4341-A1C3-C8500A45F5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97077" y="1198401"/>
            <a:ext cx="9797845" cy="5171919"/>
          </a:xfrm>
        </p:spPr>
      </p:pic>
    </p:spTree>
    <p:extLst>
      <p:ext uri="{BB962C8B-B14F-4D97-AF65-F5344CB8AC3E}">
        <p14:creationId xmlns:p14="http://schemas.microsoft.com/office/powerpoint/2010/main" val="3608180069"/>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9E34-762D-428E-B500-04337201F280}"/>
              </a:ext>
            </a:extLst>
          </p:cNvPr>
          <p:cNvSpPr>
            <a:spLocks noGrp="1"/>
          </p:cNvSpPr>
          <p:nvPr>
            <p:ph type="title"/>
          </p:nvPr>
        </p:nvSpPr>
        <p:spPr>
          <a:xfrm>
            <a:off x="1178814" y="457200"/>
            <a:ext cx="3800857" cy="369332"/>
          </a:xfrm>
        </p:spPr>
        <p:txBody>
          <a:bodyPr/>
          <a:lstStyle/>
          <a:p>
            <a:r>
              <a:rPr lang="en-US" sz="2400" dirty="0">
                <a:solidFill>
                  <a:srgbClr val="171717"/>
                </a:solidFill>
                <a:ea typeface="Open Sans" panose="020B0606030504020204" pitchFamily="34" charset="0"/>
                <a:cs typeface="Open Sans" panose="020B0606030504020204" pitchFamily="34" charset="0"/>
              </a:rPr>
              <a:t>S</a:t>
            </a:r>
            <a:r>
              <a:rPr lang="en-US" sz="2400" b="0" i="0" dirty="0">
                <a:solidFill>
                  <a:srgbClr val="171717"/>
                </a:solidFill>
                <a:effectLst/>
                <a:ea typeface="Open Sans" panose="020B0606030504020204" pitchFamily="34" charset="0"/>
                <a:cs typeface="Open Sans" panose="020B0606030504020204" pitchFamily="34" charset="0"/>
              </a:rPr>
              <a:t>ingle-tenant deployments</a:t>
            </a:r>
            <a:endParaRPr lang="it-IT" sz="2400" dirty="0"/>
          </a:p>
        </p:txBody>
      </p:sp>
      <p:sp>
        <p:nvSpPr>
          <p:cNvPr id="3" name="Content Placeholder 2">
            <a:extLst>
              <a:ext uri="{FF2B5EF4-FFF2-40B4-BE49-F238E27FC236}">
                <a16:creationId xmlns:a16="http://schemas.microsoft.com/office/drawing/2014/main" id="{846DAA70-0FB4-49C0-BA03-53B04F7D0BF6}"/>
              </a:ext>
            </a:extLst>
          </p:cNvPr>
          <p:cNvSpPr>
            <a:spLocks noGrp="1"/>
          </p:cNvSpPr>
          <p:nvPr>
            <p:ph idx="1"/>
          </p:nvPr>
        </p:nvSpPr>
        <p:spPr>
          <a:xfrm>
            <a:off x="668020" y="3200275"/>
            <a:ext cx="4922075" cy="2687915"/>
          </a:xfrm>
        </p:spPr>
        <p:txBody>
          <a:bodyPr/>
          <a:lstStyle/>
          <a:p>
            <a:pPr>
              <a:spcBef>
                <a:spcPts val="200"/>
              </a:spcBef>
              <a:spcAft>
                <a:spcPts val="200"/>
              </a:spcAft>
              <a:buFont typeface="Arial" panose="020B0604020202020204" pitchFamily="34" charset="0"/>
              <a:buChar char="•"/>
            </a:pPr>
            <a:r>
              <a:rPr lang="en-US" sz="16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In a single-tenant deployment model, you deploy a dedicated set of infrastructure for each tenant</a:t>
            </a:r>
          </a:p>
          <a:p>
            <a:pPr>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Benefits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Tenant Isolation</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Easy to charge back Azure costs to tenants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Reduced risk of data leakage</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No noisy-neighbor issue</a:t>
            </a:r>
          </a:p>
          <a:p>
            <a:pPr>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Risks </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efficiency is low</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Coarse-grained density </a:t>
            </a:r>
          </a:p>
        </p:txBody>
      </p:sp>
      <p:pic>
        <p:nvPicPr>
          <p:cNvPr id="6146" name="Picture 2" descr="A picture containing graphical user interface&#10;&#10;Description automatically generated">
            <a:extLst>
              <a:ext uri="{FF2B5EF4-FFF2-40B4-BE49-F238E27FC236}">
                <a16:creationId xmlns:a16="http://schemas.microsoft.com/office/drawing/2014/main" id="{7FEC1F7D-DDA2-4373-A704-51A76A73B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40" y="1161753"/>
            <a:ext cx="4125116" cy="1726227"/>
          </a:xfrm>
          <a:prstGeom prst="rect">
            <a:avLst/>
          </a:prstGeom>
          <a:noFill/>
        </p:spPr>
      </p:pic>
      <p:pic>
        <p:nvPicPr>
          <p:cNvPr id="7170" name="Picture 2" descr="Graphical user interface&#10;&#10;Description automatically generated with medium confidence">
            <a:extLst>
              <a:ext uri="{FF2B5EF4-FFF2-40B4-BE49-F238E27FC236}">
                <a16:creationId xmlns:a16="http://schemas.microsoft.com/office/drawing/2014/main" id="{47960101-CB7F-4ACA-BA72-B4A8A711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330" y="1161753"/>
            <a:ext cx="3967979" cy="1726227"/>
          </a:xfrm>
          <a:prstGeom prst="rect">
            <a:avLst/>
          </a:prstGeom>
          <a:noFill/>
        </p:spPr>
      </p:pic>
      <p:sp>
        <p:nvSpPr>
          <p:cNvPr id="6" name="Content Placeholder 2">
            <a:extLst>
              <a:ext uri="{FF2B5EF4-FFF2-40B4-BE49-F238E27FC236}">
                <a16:creationId xmlns:a16="http://schemas.microsoft.com/office/drawing/2014/main" id="{4F8ECDDE-431C-412F-943E-2961055A7517}"/>
              </a:ext>
            </a:extLst>
          </p:cNvPr>
          <p:cNvSpPr txBox="1">
            <a:spLocks/>
          </p:cNvSpPr>
          <p:nvPr/>
        </p:nvSpPr>
        <p:spPr>
          <a:xfrm>
            <a:off x="6856533" y="3200275"/>
            <a:ext cx="4855408" cy="3580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In a multitenant architecture, tenants share some or all the computing resources and data repositories. </a:t>
            </a:r>
          </a:p>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Benefits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and operational efficiency</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for tenant applications</a:t>
            </a:r>
          </a:p>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Risks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Noisy-neighbor problem as tenants share the same resources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Need to distribute tenants across multiple stamps to avoid hitting platform limits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Track, associate, and charge back Azure costs to tenants</a:t>
            </a:r>
          </a:p>
          <a:p>
            <a:pPr lvl="1">
              <a:spcBef>
                <a:spcPts val="200"/>
              </a:spcBef>
              <a:spcAft>
                <a:spcPts val="200"/>
              </a:spcAft>
              <a:buFont typeface="Courier New" panose="02070309020205020404" pitchFamily="49" charset="0"/>
              <a:buChar char="o"/>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8ABAD17-DD91-4CB9-8295-421850C7A2E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itle 1">
            <a:extLst>
              <a:ext uri="{FF2B5EF4-FFF2-40B4-BE49-F238E27FC236}">
                <a16:creationId xmlns:a16="http://schemas.microsoft.com/office/drawing/2014/main" id="{19B42D08-DFE3-4BE2-9B47-414E129C18B4}"/>
              </a:ext>
            </a:extLst>
          </p:cNvPr>
          <p:cNvSpPr txBox="1">
            <a:spLocks/>
          </p:cNvSpPr>
          <p:nvPr/>
        </p:nvSpPr>
        <p:spPr>
          <a:xfrm>
            <a:off x="7499769" y="457200"/>
            <a:ext cx="38008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dirty="0">
                <a:solidFill>
                  <a:srgbClr val="171717"/>
                </a:solidFill>
                <a:ea typeface="Open Sans" panose="020B0606030504020204" pitchFamily="34" charset="0"/>
                <a:cs typeface="Open Sans" panose="020B0606030504020204" pitchFamily="34" charset="0"/>
              </a:rPr>
              <a:t>Multi-tenant deployments</a:t>
            </a:r>
            <a:endParaRPr lang="en-US" sz="2400" dirty="0"/>
          </a:p>
        </p:txBody>
      </p:sp>
    </p:spTree>
    <p:extLst>
      <p:ext uri="{BB962C8B-B14F-4D97-AF65-F5344CB8AC3E}">
        <p14:creationId xmlns:p14="http://schemas.microsoft.com/office/powerpoint/2010/main" val="230089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9E34-762D-428E-B500-04337201F280}"/>
              </a:ext>
            </a:extLst>
          </p:cNvPr>
          <p:cNvSpPr>
            <a:spLocks noGrp="1"/>
          </p:cNvSpPr>
          <p:nvPr>
            <p:ph type="title"/>
          </p:nvPr>
        </p:nvSpPr>
        <p:spPr>
          <a:xfrm>
            <a:off x="668020" y="457200"/>
            <a:ext cx="4795516" cy="369332"/>
          </a:xfrm>
        </p:spPr>
        <p:txBody>
          <a:bodyPr/>
          <a:lstStyle/>
          <a:p>
            <a:r>
              <a:rPr lang="en-US" sz="2400" dirty="0">
                <a:solidFill>
                  <a:srgbClr val="171717"/>
                </a:solidFill>
                <a:ea typeface="Open Sans" panose="020B0606030504020204" pitchFamily="34" charset="0"/>
                <a:cs typeface="Open Sans" panose="020B0606030504020204" pitchFamily="34" charset="0"/>
              </a:rPr>
              <a:t>Vertically partitioned deployments</a:t>
            </a:r>
            <a:endParaRPr lang="it-IT" sz="2400" dirty="0"/>
          </a:p>
        </p:txBody>
      </p:sp>
      <p:sp>
        <p:nvSpPr>
          <p:cNvPr id="3" name="Content Placeholder 2">
            <a:extLst>
              <a:ext uri="{FF2B5EF4-FFF2-40B4-BE49-F238E27FC236}">
                <a16:creationId xmlns:a16="http://schemas.microsoft.com/office/drawing/2014/main" id="{846DAA70-0FB4-49C0-BA03-53B04F7D0BF6}"/>
              </a:ext>
            </a:extLst>
          </p:cNvPr>
          <p:cNvSpPr>
            <a:spLocks noGrp="1"/>
          </p:cNvSpPr>
          <p:nvPr>
            <p:ph idx="1"/>
          </p:nvPr>
        </p:nvSpPr>
        <p:spPr>
          <a:xfrm>
            <a:off x="549911" y="3123331"/>
            <a:ext cx="5229857" cy="3088025"/>
          </a:xfrm>
        </p:spPr>
        <p:txBody>
          <a:bodyPr/>
          <a:lstStyle/>
          <a:p>
            <a:pPr algn="just">
              <a:spcBef>
                <a:spcPts val="200"/>
              </a:spcBef>
              <a:spcAft>
                <a:spcPts val="200"/>
              </a:spcAft>
              <a:buFont typeface="Arial" panose="020B0604020202020204" pitchFamily="34" charset="0"/>
              <a:buChar char="•"/>
            </a:pPr>
            <a:r>
              <a:rPr lang="en-US" sz="16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Use a combination of single-tenant and multi-tenant deployments. For example, you might have most of your customers' data and application tiers on multi-tenant infrastructures, but you might deploy single-tenant infrastructures for customers who require a higher level of performance or data isolation.</a:t>
            </a:r>
          </a:p>
          <a:p>
            <a:pPr algn="just">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Benefits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benefits from the shared multitenant deployment</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More pricing tiers for tenants</a:t>
            </a:r>
          </a:p>
          <a:p>
            <a:pPr algn="just">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Risks </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Codebase needs to support both single-tenant and multi-tenant deployments </a:t>
            </a:r>
          </a:p>
        </p:txBody>
      </p:sp>
      <p:sp>
        <p:nvSpPr>
          <p:cNvPr id="6" name="Content Placeholder 2">
            <a:extLst>
              <a:ext uri="{FF2B5EF4-FFF2-40B4-BE49-F238E27FC236}">
                <a16:creationId xmlns:a16="http://schemas.microsoft.com/office/drawing/2014/main" id="{4F8ECDDE-431C-412F-943E-2961055A7517}"/>
              </a:ext>
            </a:extLst>
          </p:cNvPr>
          <p:cNvSpPr txBox="1">
            <a:spLocks/>
          </p:cNvSpPr>
          <p:nvPr/>
        </p:nvSpPr>
        <p:spPr>
          <a:xfrm>
            <a:off x="6864152" y="3123331"/>
            <a:ext cx="5099247" cy="30777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Tenant applications share some components, for example compute resources, while maintaining other components with single-tenant deployments, for example the data repositories.</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Benefits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Mitigates noisy-neighbor problem</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when hosting tenant applications on the same shared cluster</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Risks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Distinct deployment and management lifecycle for single-tenant resource </a:t>
            </a:r>
          </a:p>
          <a:p>
            <a:pPr lvl="1" algn="just">
              <a:spcBef>
                <a:spcPts val="200"/>
              </a:spcBef>
              <a:spcAft>
                <a:spcPts val="200"/>
              </a:spcAft>
              <a:buFont typeface="Courier New" panose="02070309020205020404" pitchFamily="49" charset="0"/>
              <a:buChar char="o"/>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8ABAD17-DD91-4CB9-8295-421850C7A2E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itle 1">
            <a:extLst>
              <a:ext uri="{FF2B5EF4-FFF2-40B4-BE49-F238E27FC236}">
                <a16:creationId xmlns:a16="http://schemas.microsoft.com/office/drawing/2014/main" id="{19B42D08-DFE3-4BE2-9B47-414E129C18B4}"/>
              </a:ext>
            </a:extLst>
          </p:cNvPr>
          <p:cNvSpPr txBox="1">
            <a:spLocks/>
          </p:cNvSpPr>
          <p:nvPr/>
        </p:nvSpPr>
        <p:spPr>
          <a:xfrm>
            <a:off x="6864149" y="457200"/>
            <a:ext cx="509924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dirty="0">
                <a:solidFill>
                  <a:srgbClr val="171717"/>
                </a:solidFill>
                <a:ea typeface="Open Sans" panose="020B0606030504020204" pitchFamily="34" charset="0"/>
                <a:cs typeface="Open Sans" panose="020B0606030504020204" pitchFamily="34" charset="0"/>
              </a:rPr>
              <a:t>Horizontally partitioned deployments</a:t>
            </a:r>
            <a:endParaRPr lang="en-US" sz="2400" dirty="0"/>
          </a:p>
        </p:txBody>
      </p:sp>
      <p:pic>
        <p:nvPicPr>
          <p:cNvPr id="8194" name="Picture 2" descr="Graphical user interface, application&#10;&#10;Description automatically generated">
            <a:extLst>
              <a:ext uri="{FF2B5EF4-FFF2-40B4-BE49-F238E27FC236}">
                <a16:creationId xmlns:a16="http://schemas.microsoft.com/office/drawing/2014/main" id="{D3FFA9B8-A65E-413F-8160-7EB775D48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44" y="1161753"/>
            <a:ext cx="3960168" cy="1726227"/>
          </a:xfrm>
          <a:prstGeom prst="rect">
            <a:avLst/>
          </a:prstGeom>
          <a:noFill/>
        </p:spPr>
      </p:pic>
      <p:pic>
        <p:nvPicPr>
          <p:cNvPr id="9218" name="Picture 2" descr="Timeline&#10;&#10;Description automatically generated with medium confidence">
            <a:extLst>
              <a:ext uri="{FF2B5EF4-FFF2-40B4-BE49-F238E27FC236}">
                <a16:creationId xmlns:a16="http://schemas.microsoft.com/office/drawing/2014/main" id="{B74CD388-F0B2-49DA-985F-EB28BC30B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118" y="1161753"/>
            <a:ext cx="4615386" cy="1726227"/>
          </a:xfrm>
          <a:prstGeom prst="rect">
            <a:avLst/>
          </a:prstGeom>
          <a:noFill/>
        </p:spPr>
      </p:pic>
    </p:spTree>
    <p:extLst>
      <p:ext uri="{BB962C8B-B14F-4D97-AF65-F5344CB8AC3E}">
        <p14:creationId xmlns:p14="http://schemas.microsoft.com/office/powerpoint/2010/main" val="266713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2E8B4-F39D-4DC8-84FF-6313320EB646}"/>
              </a:ext>
            </a:extLst>
          </p:cNvPr>
          <p:cNvSpPr>
            <a:spLocks noGrp="1"/>
          </p:cNvSpPr>
          <p:nvPr>
            <p:ph type="title"/>
          </p:nvPr>
        </p:nvSpPr>
        <p:spPr/>
        <p:txBody>
          <a:bodyPr/>
          <a:lstStyle/>
          <a:p>
            <a:r>
              <a:rPr lang="en-US"/>
              <a:t>Kubernetes and multi-tenancy</a:t>
            </a:r>
            <a:endParaRPr lang="it-IT"/>
          </a:p>
        </p:txBody>
      </p:sp>
      <p:sp>
        <p:nvSpPr>
          <p:cNvPr id="3" name="Content Placeholder 2">
            <a:extLst>
              <a:ext uri="{FF2B5EF4-FFF2-40B4-BE49-F238E27FC236}">
                <a16:creationId xmlns:a16="http://schemas.microsoft.com/office/drawing/2014/main" id="{AF1B484B-8456-48B7-9CCE-E4F1A9F3A540}"/>
              </a:ext>
            </a:extLst>
          </p:cNvPr>
          <p:cNvSpPr>
            <a:spLocks noGrp="1"/>
          </p:cNvSpPr>
          <p:nvPr>
            <p:ph idx="1"/>
          </p:nvPr>
        </p:nvSpPr>
        <p:spPr>
          <a:xfrm>
            <a:off x="588263" y="1081467"/>
            <a:ext cx="5507737" cy="5581015"/>
          </a:xfrm>
        </p:spPr>
        <p:txBody>
          <a:bodyPr/>
          <a:lstStyle/>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 multitenant Kubernetes cluster as an alternative to managing many single-tenant dedicated clusters. </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Separate each tenant-specific application and its Kubernetes resources into their own </a:t>
            </a:r>
            <a:r>
              <a:rPr lang="en-US" sz="1600" b="1" dirty="0">
                <a:latin typeface="Open Sans" panose="020B0606030504020204" pitchFamily="34" charset="0"/>
                <a:ea typeface="Open Sans" panose="020B0606030504020204" pitchFamily="34" charset="0"/>
                <a:cs typeface="Open Sans" panose="020B0606030504020204" pitchFamily="34" charset="0"/>
              </a:rPr>
              <a:t>namespace</a:t>
            </a:r>
            <a:r>
              <a:rPr lang="en-US" sz="1600" dirty="0">
                <a:latin typeface="Open Sans" panose="020B0606030504020204" pitchFamily="34" charset="0"/>
                <a:ea typeface="Open Sans" panose="020B0606030504020204" pitchFamily="34" charset="0"/>
                <a:cs typeface="Open Sans" panose="020B0606030504020204" pitchFamily="34" charset="0"/>
              </a:rPr>
              <a:t>. </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Kubernetes RBAC </a:t>
            </a:r>
            <a:r>
              <a:rPr lang="en-US" sz="1600" dirty="0">
                <a:latin typeface="Open Sans" panose="020B0606030504020204" pitchFamily="34" charset="0"/>
                <a:ea typeface="Open Sans" panose="020B0606030504020204" pitchFamily="34" charset="0"/>
                <a:cs typeface="Open Sans" panose="020B0606030504020204" pitchFamily="34" charset="0"/>
              </a:rPr>
              <a:t>and </a:t>
            </a:r>
            <a:r>
              <a:rPr lang="en-US" sz="1600" b="1" dirty="0">
                <a:latin typeface="Open Sans" panose="020B0606030504020204" pitchFamily="34" charset="0"/>
                <a:ea typeface="Open Sans" panose="020B0606030504020204" pitchFamily="34" charset="0"/>
                <a:cs typeface="Open Sans" panose="020B0606030504020204" pitchFamily="34" charset="0"/>
              </a:rPr>
              <a:t>Network Policies </a:t>
            </a:r>
            <a:r>
              <a:rPr lang="en-US" sz="1600" dirty="0">
                <a:latin typeface="Open Sans" panose="020B0606030504020204" pitchFamily="34" charset="0"/>
                <a:ea typeface="Open Sans" panose="020B0606030504020204" pitchFamily="34" charset="0"/>
                <a:cs typeface="Open Sans" panose="020B0606030504020204" pitchFamily="34" charset="0"/>
              </a:rPr>
              <a:t>to enforce tenant isolation at security and network level.</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Limit Ranges </a:t>
            </a:r>
            <a:r>
              <a:rPr lang="en-US" sz="1600" dirty="0">
                <a:latin typeface="Open Sans" panose="020B0606030504020204" pitchFamily="34" charset="0"/>
                <a:ea typeface="Open Sans" panose="020B0606030504020204" pitchFamily="34" charset="0"/>
                <a:cs typeface="Open Sans" panose="020B0606030504020204" pitchFamily="34" charset="0"/>
              </a:rPr>
              <a:t>and </a:t>
            </a:r>
            <a:r>
              <a:rPr lang="en-US" sz="1600" b="1" dirty="0">
                <a:latin typeface="Open Sans" panose="020B0606030504020204" pitchFamily="34" charset="0"/>
                <a:ea typeface="Open Sans" panose="020B0606030504020204" pitchFamily="34" charset="0"/>
                <a:cs typeface="Open Sans" panose="020B0606030504020204" pitchFamily="34" charset="0"/>
              </a:rPr>
              <a:t>Resource Quotas </a:t>
            </a:r>
            <a:r>
              <a:rPr lang="en-US" sz="1600" dirty="0">
                <a:latin typeface="Open Sans" panose="020B0606030504020204" pitchFamily="34" charset="0"/>
                <a:ea typeface="Open Sans" panose="020B0606030504020204" pitchFamily="34" charset="0"/>
                <a:cs typeface="Open Sans" panose="020B0606030504020204" pitchFamily="34" charset="0"/>
              </a:rPr>
              <a:t>to constrain resource allocations in a namespace, in terms of CPU and memory to avoid the noisy-neighbor issue.</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Enforce safeguards and security standards on your K8S cluster using </a:t>
            </a:r>
            <a:r>
              <a:rPr lang="en-US" sz="1600" b="1" dirty="0">
                <a:latin typeface="Open Sans" panose="020B0606030504020204" pitchFamily="34" charset="0"/>
                <a:ea typeface="Open Sans" panose="020B0606030504020204" pitchFamily="34" charset="0"/>
                <a:cs typeface="Open Sans" panose="020B0606030504020204" pitchFamily="34" charset="0"/>
              </a:rPr>
              <a:t>Policies</a:t>
            </a:r>
            <a:r>
              <a:rPr lang="en-US" sz="1600" dirty="0">
                <a:latin typeface="Open Sans" panose="020B0606030504020204" pitchFamily="34" charset="0"/>
                <a:ea typeface="Open Sans" panose="020B0606030504020204" pitchFamily="34" charset="0"/>
                <a:cs typeface="Open Sans" panose="020B0606030504020204" pitchFamily="34" charset="0"/>
              </a:rPr>
              <a:t> (e.g., OPA via Azure Policy).</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Define </a:t>
            </a:r>
            <a:r>
              <a:rPr lang="en-US" sz="1600" b="1" dirty="0">
                <a:latin typeface="Open Sans" panose="020B0606030504020204" pitchFamily="34" charset="0"/>
                <a:ea typeface="Open Sans" panose="020B0606030504020204" pitchFamily="34" charset="0"/>
                <a:cs typeface="Open Sans" panose="020B0606030504020204" pitchFamily="34" charset="0"/>
              </a:rPr>
              <a:t>Pod Disruption Budgets</a:t>
            </a:r>
            <a:r>
              <a:rPr lang="en-US" sz="1600" dirty="0">
                <a:latin typeface="Open Sans" panose="020B0606030504020204" pitchFamily="34" charset="0"/>
                <a:ea typeface="Open Sans" panose="020B0606030504020204" pitchFamily="34" charset="0"/>
                <a:cs typeface="Open Sans" panose="020B0606030504020204" pitchFamily="34" charset="0"/>
              </a:rPr>
              <a:t>, to make sure that a minimum number of pods is available.</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Horizontal Pod Autoscaler </a:t>
            </a:r>
            <a:r>
              <a:rPr lang="en-US" sz="1600" dirty="0">
                <a:latin typeface="Open Sans" panose="020B0606030504020204" pitchFamily="34" charset="0"/>
                <a:ea typeface="Open Sans" panose="020B0606030504020204" pitchFamily="34" charset="0"/>
                <a:cs typeface="Open Sans" panose="020B0606030504020204" pitchFamily="34" charset="0"/>
              </a:rPr>
              <a:t>to scale out and scale in the number of pods based on metrics (e.g., CPU)</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Kubernetes </a:t>
            </a:r>
            <a:r>
              <a:rPr lang="en-US" sz="1600" b="1" dirty="0">
                <a:latin typeface="Open Sans" panose="020B0606030504020204" pitchFamily="34" charset="0"/>
                <a:ea typeface="Open Sans" panose="020B0606030504020204" pitchFamily="34" charset="0"/>
                <a:cs typeface="Open Sans" panose="020B0606030504020204" pitchFamily="34" charset="0"/>
              </a:rPr>
              <a:t>autoscaling</a:t>
            </a:r>
            <a:r>
              <a:rPr lang="en-US" sz="1600" dirty="0">
                <a:latin typeface="Open Sans" panose="020B0606030504020204" pitchFamily="34" charset="0"/>
                <a:ea typeface="Open Sans" panose="020B0606030504020204" pitchFamily="34" charset="0"/>
                <a:cs typeface="Open Sans" panose="020B0606030504020204" pitchFamily="34" charset="0"/>
              </a:rPr>
              <a:t> to dynamically scale out the number of the agent nodes of your cluster when the traffic increases.</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Pod Topology Spread Constraints </a:t>
            </a:r>
            <a:r>
              <a:rPr lang="en-US" sz="1600" dirty="0">
                <a:latin typeface="Open Sans" panose="020B0606030504020204" pitchFamily="34" charset="0"/>
                <a:ea typeface="Open Sans" panose="020B0606030504020204" pitchFamily="34" charset="0"/>
                <a:cs typeface="Open Sans" panose="020B0606030504020204" pitchFamily="34" charset="0"/>
              </a:rPr>
              <a:t>to spread pods across availability zones and nodes to guarantee intra-region resiliency.</a:t>
            </a:r>
            <a:endParaRPr lang="it-IT"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266" name="Picture 2" descr="Graphical user interface, application&#10;&#10;Description automatically generated">
            <a:extLst>
              <a:ext uri="{FF2B5EF4-FFF2-40B4-BE49-F238E27FC236}">
                <a16:creationId xmlns:a16="http://schemas.microsoft.com/office/drawing/2014/main" id="{CAF8FC7B-9CE5-4728-986B-6FD21ABF7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520" y="2318326"/>
            <a:ext cx="5694510" cy="2425853"/>
          </a:xfrm>
          <a:prstGeom prst="rect">
            <a:avLst/>
          </a:prstGeom>
          <a:noFill/>
        </p:spPr>
      </p:pic>
    </p:spTree>
    <p:extLst>
      <p:ext uri="{BB962C8B-B14F-4D97-AF65-F5344CB8AC3E}">
        <p14:creationId xmlns:p14="http://schemas.microsoft.com/office/powerpoint/2010/main" val="349094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4ED0F2B5-C4E4-41E0-B9E7-3F3937F0E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00" y="1847557"/>
            <a:ext cx="5971100" cy="3855149"/>
          </a:xfrm>
          <a:prstGeom prst="rect">
            <a:avLst/>
          </a:prstGeom>
        </p:spPr>
      </p:pic>
      <p:pic>
        <p:nvPicPr>
          <p:cNvPr id="8" name="Picture 7" descr="Diagram&#10;&#10;Description automatically generated">
            <a:extLst>
              <a:ext uri="{FF2B5EF4-FFF2-40B4-BE49-F238E27FC236}">
                <a16:creationId xmlns:a16="http://schemas.microsoft.com/office/drawing/2014/main" id="{5BB10FE2-3663-4FEF-AD6A-4960BB91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516" y="1872762"/>
            <a:ext cx="6011365" cy="4038678"/>
          </a:xfrm>
          <a:prstGeom prst="rect">
            <a:avLst/>
          </a:prstGeom>
        </p:spPr>
      </p:pic>
      <p:sp>
        <p:nvSpPr>
          <p:cNvPr id="4" name="Title 1">
            <a:extLst>
              <a:ext uri="{FF2B5EF4-FFF2-40B4-BE49-F238E27FC236}">
                <a16:creationId xmlns:a16="http://schemas.microsoft.com/office/drawing/2014/main" id="{359B4A84-C43A-40DA-8AF2-D19490665751}"/>
              </a:ext>
            </a:extLst>
          </p:cNvPr>
          <p:cNvSpPr txBox="1">
            <a:spLocks/>
          </p:cNvSpPr>
          <p:nvPr/>
        </p:nvSpPr>
        <p:spPr>
          <a:xfrm>
            <a:off x="436099" y="515673"/>
            <a:ext cx="1141339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dirty="0">
                <a:solidFill>
                  <a:srgbClr val="171717"/>
                </a:solidFill>
                <a:ea typeface="Open Sans" panose="020B0606030504020204" pitchFamily="34" charset="0"/>
                <a:cs typeface="Open Sans" panose="020B0606030504020204" pitchFamily="34" charset="0"/>
              </a:rPr>
              <a:t>Microservices Reference Architectures</a:t>
            </a:r>
          </a:p>
        </p:txBody>
      </p:sp>
      <p:cxnSp>
        <p:nvCxnSpPr>
          <p:cNvPr id="5" name="Straight Connector 4">
            <a:extLst>
              <a:ext uri="{FF2B5EF4-FFF2-40B4-BE49-F238E27FC236}">
                <a16:creationId xmlns:a16="http://schemas.microsoft.com/office/drawing/2014/main" id="{33A31B64-898E-4BB5-853D-01FD44908480}"/>
              </a:ext>
            </a:extLst>
          </p:cNvPr>
          <p:cNvCxnSpPr>
            <a:cxnSpLocks/>
          </p:cNvCxnSpPr>
          <p:nvPr/>
        </p:nvCxnSpPr>
        <p:spPr>
          <a:xfrm>
            <a:off x="6096000" y="1041400"/>
            <a:ext cx="0" cy="5675164"/>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E8511899-D2D7-43F0-8523-B9576171595F}"/>
              </a:ext>
            </a:extLst>
          </p:cNvPr>
          <p:cNvSpPr txBox="1"/>
          <p:nvPr/>
        </p:nvSpPr>
        <p:spPr>
          <a:xfrm>
            <a:off x="6218187" y="6246911"/>
            <a:ext cx="5933584" cy="307777"/>
          </a:xfrm>
          <a:prstGeom prst="rect">
            <a:avLst/>
          </a:prstGeom>
          <a:noFill/>
        </p:spPr>
        <p:txBody>
          <a:bodyPr wrap="square">
            <a:spAutoFit/>
          </a:bodyPr>
          <a:lstStyle/>
          <a:p>
            <a:pPr algn="ctr">
              <a:spcBef>
                <a:spcPts val="200"/>
              </a:spcBef>
              <a:spcAft>
                <a:spcPts val="200"/>
              </a:spcAft>
            </a:pPr>
            <a:r>
              <a:rPr lang="en-US" sz="1400" dirty="0">
                <a:latin typeface="Open Sans" panose="020B0606030504020204" pitchFamily="34" charset="0"/>
                <a:ea typeface="Open Sans" panose="020B0606030504020204" pitchFamily="34" charset="0"/>
                <a:cs typeface="Open Sans" panose="020B0606030504020204" pitchFamily="34" charset="0"/>
                <a:hlinkClick r:id="rId4"/>
              </a:rPr>
              <a:t>Advanced Azure Kubernetes Service (AKS) microservices architecture</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2EE6FA7-93DD-4C0C-83DA-A31207679DFB}"/>
              </a:ext>
            </a:extLst>
          </p:cNvPr>
          <p:cNvSpPr txBox="1"/>
          <p:nvPr/>
        </p:nvSpPr>
        <p:spPr>
          <a:xfrm>
            <a:off x="436098" y="6246910"/>
            <a:ext cx="5295834" cy="307777"/>
          </a:xfrm>
          <a:prstGeom prst="rect">
            <a:avLst/>
          </a:prstGeom>
          <a:noFill/>
        </p:spPr>
        <p:txBody>
          <a:bodyPr wrap="square">
            <a:spAutoFit/>
          </a:bodyPr>
          <a:lstStyle/>
          <a:p>
            <a:pPr algn="ctr">
              <a:spcBef>
                <a:spcPts val="200"/>
              </a:spcBef>
              <a:spcAft>
                <a:spcPts val="200"/>
              </a:spcAft>
            </a:pPr>
            <a:r>
              <a:rPr lang="en-US" sz="1400" dirty="0">
                <a:latin typeface="Open Sans" panose="020B0606030504020204" pitchFamily="34" charset="0"/>
                <a:ea typeface="Open Sans" panose="020B0606030504020204" pitchFamily="34" charset="0"/>
                <a:cs typeface="Open Sans" panose="020B0606030504020204" pitchFamily="34" charset="0"/>
                <a:hlinkClick r:id="rId5"/>
              </a:rPr>
              <a:t>Microservices architecture on Azure Kubernetes Service (AKS)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8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75A2-DED5-4B36-9128-6A2563499635}"/>
              </a:ext>
            </a:extLst>
          </p:cNvPr>
          <p:cNvSpPr>
            <a:spLocks noGrp="1"/>
          </p:cNvSpPr>
          <p:nvPr>
            <p:ph type="title"/>
          </p:nvPr>
        </p:nvSpPr>
        <p:spPr/>
        <p:txBody>
          <a:bodyPr/>
          <a:lstStyle/>
          <a:p>
            <a:r>
              <a:rPr lang="en-US"/>
              <a:t>References</a:t>
            </a:r>
            <a:endParaRPr lang="it-IT"/>
          </a:p>
        </p:txBody>
      </p:sp>
      <p:sp>
        <p:nvSpPr>
          <p:cNvPr id="3" name="Content Placeholder 2">
            <a:extLst>
              <a:ext uri="{FF2B5EF4-FFF2-40B4-BE49-F238E27FC236}">
                <a16:creationId xmlns:a16="http://schemas.microsoft.com/office/drawing/2014/main" id="{7F61E206-56A2-4C30-B7D2-0839569541C6}"/>
              </a:ext>
            </a:extLst>
          </p:cNvPr>
          <p:cNvSpPr>
            <a:spLocks noGrp="1"/>
          </p:cNvSpPr>
          <p:nvPr>
            <p:ph idx="1"/>
          </p:nvPr>
        </p:nvSpPr>
        <p:spPr>
          <a:xfrm>
            <a:off x="586740" y="1385233"/>
            <a:ext cx="11018520" cy="4175502"/>
          </a:xfrm>
        </p:spPr>
        <p:txBody>
          <a:bodyPr/>
          <a:lstStyle/>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2"/>
              </a:rPr>
              <a:t>Microservices architecture style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3"/>
              </a:rPr>
              <a:t>Architectural considerations for a multitenant solution</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2"/>
              </a:rPr>
              <a:t>.NET Microservices: Architecture for Containerized .NET Applications</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4"/>
              </a:rPr>
              <a:t>Modernize existing .NET applications with Azure cloud and Windows Containers</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5"/>
              </a:rPr>
              <a:t>Architecting Cloud Native .NET Applications for Azure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6"/>
              </a:rPr>
              <a:t>.NET Microservices Sample Reference Application</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7"/>
              </a:rPr>
              <a:t>Advanced Azure Kubernetes Service (AKS) microservices architecture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8"/>
              </a:rPr>
              <a:t>Microservices architecture on Azure Kubernetes Service (AKS)</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9"/>
              </a:rPr>
              <a:t>Use Application Gateway Ingress Controller (AGIC) with a multitenant Azure Kubernetes Service (AKS)</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effectLst/>
                <a:latin typeface="Open Sans" panose="020B0606030504020204" pitchFamily="34" charset="0"/>
                <a:ea typeface="Open Sans" panose="020B0606030504020204" pitchFamily="34" charset="0"/>
                <a:cs typeface="Open Sans" panose="020B0606030504020204" pitchFamily="34" charset="0"/>
                <a:hlinkClick r:id="rId10"/>
              </a:rPr>
              <a:t>Using domain analysis to model microservices</a:t>
            </a:r>
            <a:endParaRPr lang="it-IT" sz="2000" dirty="0">
              <a:effectLst/>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11"/>
              </a:rPr>
              <a:t>GitOps for Azure Kubernetes Service</a:t>
            </a:r>
            <a:r>
              <a:rPr lang="en-US" sz="2000"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076854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A853B5D3-8C72-4E66-9948-11E19655F707}"/>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389D96F5-C9D5-4B01-9557-CFD37ED0590F}"/>
              </a:ext>
            </a:extLst>
          </p:cNvPr>
          <p:cNvSpPr txBox="1"/>
          <p:nvPr/>
        </p:nvSpPr>
        <p:spPr>
          <a:xfrm>
            <a:off x="284056" y="304362"/>
            <a:ext cx="10278066" cy="5355312"/>
          </a:xfrm>
          <a:prstGeom prst="rect">
            <a:avLst/>
          </a:prstGeom>
          <a:noFill/>
        </p:spPr>
        <p:txBody>
          <a:bodyPr wrap="square" rtlCol="0">
            <a:spAutoFit/>
          </a:bodyPr>
          <a:lstStyle/>
          <a:p>
            <a:r>
              <a:rPr lang="nb-NO" sz="3600"/>
              <a:t>Contact us! </a:t>
            </a:r>
            <a:r>
              <a:rPr lang="nb-NO" sz="3600">
                <a:hlinkClick r:id="rId4"/>
              </a:rPr>
              <a:t>saas-academy@microsoft.com</a:t>
            </a:r>
            <a:endParaRPr lang="nb-NO" sz="3600"/>
          </a:p>
          <a:p>
            <a:endParaRPr lang="nb-NO" sz="3600"/>
          </a:p>
          <a:p>
            <a:r>
              <a:rPr lang="nb-NO" sz="3600"/>
              <a:t>Visit for on demand content and upcoming webinars </a:t>
            </a:r>
            <a:br>
              <a:rPr lang="nb-NO" sz="3600"/>
            </a:br>
            <a:r>
              <a:rPr lang="nb-NO" sz="3600" u="sng">
                <a:solidFill>
                  <a:srgbClr val="0070C0"/>
                </a:solidFill>
              </a:rPr>
              <a:t>aka.ms/saas-academy</a:t>
            </a:r>
          </a:p>
          <a:p>
            <a:endParaRPr lang="nb-NO" sz="3600"/>
          </a:p>
          <a:p>
            <a:endParaRPr lang="nb-NO" sz="3600"/>
          </a:p>
          <a:p>
            <a:r>
              <a:rPr lang="nb-NO" sz="3600"/>
              <a:t>Your feedback matters! Share it with us </a:t>
            </a:r>
            <a:r>
              <a:rPr lang="nb-NO" sz="3600">
                <a:hlinkClick r:id="rId5"/>
              </a:rPr>
              <a:t>https://forms.office.com/r/TP2uc132x4</a:t>
            </a:r>
            <a:endParaRPr lang="nb-NO" sz="3600"/>
          </a:p>
          <a:p>
            <a:endParaRPr lang="nb-NO"/>
          </a:p>
          <a:p>
            <a:endParaRPr lang="nb-NO"/>
          </a:p>
          <a:p>
            <a:endParaRPr lang="en-US"/>
          </a:p>
        </p:txBody>
      </p:sp>
      <p:pic>
        <p:nvPicPr>
          <p:cNvPr id="6" name="Picture 5" descr="Qr code&#10;&#10;Description automatically generated">
            <a:extLst>
              <a:ext uri="{FF2B5EF4-FFF2-40B4-BE49-F238E27FC236}">
                <a16:creationId xmlns:a16="http://schemas.microsoft.com/office/drawing/2014/main" id="{6B9B4661-270B-4698-B4E0-3DFF96931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867" y="2540324"/>
            <a:ext cx="1777351" cy="1777351"/>
          </a:xfrm>
          <a:prstGeom prst="rect">
            <a:avLst/>
          </a:prstGeom>
        </p:spPr>
      </p:pic>
    </p:spTree>
    <p:extLst>
      <p:ext uri="{BB962C8B-B14F-4D97-AF65-F5344CB8AC3E}">
        <p14:creationId xmlns:p14="http://schemas.microsoft.com/office/powerpoint/2010/main" val="66473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1AA-40A2-4727-9DCD-C59EE5DA8396}"/>
              </a:ext>
            </a:extLst>
          </p:cNvPr>
          <p:cNvSpPr>
            <a:spLocks noGrp="1"/>
          </p:cNvSpPr>
          <p:nvPr>
            <p:ph type="title"/>
          </p:nvPr>
        </p:nvSpPr>
        <p:spPr>
          <a:xfrm>
            <a:off x="588263" y="457200"/>
            <a:ext cx="11018520" cy="492443"/>
          </a:xfrm>
        </p:spPr>
        <p:txBody>
          <a:bodyPr/>
          <a:lstStyle/>
          <a:p>
            <a:r>
              <a:rPr lang="en-US" sz="3200"/>
              <a:t>Lift-and-Shift vs Cloud Optimized Apps vs Cloud Native Apps</a:t>
            </a:r>
            <a:endParaRPr lang="it-IT" sz="3200"/>
          </a:p>
        </p:txBody>
      </p:sp>
      <p:graphicFrame>
        <p:nvGraphicFramePr>
          <p:cNvPr id="5" name="Content Placeholder 4">
            <a:extLst>
              <a:ext uri="{FF2B5EF4-FFF2-40B4-BE49-F238E27FC236}">
                <a16:creationId xmlns:a16="http://schemas.microsoft.com/office/drawing/2014/main" id="{74B2017C-E107-4EA7-A361-56DB01110547}"/>
              </a:ext>
            </a:extLst>
          </p:cNvPr>
          <p:cNvGraphicFramePr>
            <a:graphicFrameLocks noGrp="1"/>
          </p:cNvGraphicFramePr>
          <p:nvPr>
            <p:ph idx="1"/>
          </p:nvPr>
        </p:nvGraphicFramePr>
        <p:xfrm>
          <a:off x="584200" y="1298449"/>
          <a:ext cx="11199369" cy="5342997"/>
        </p:xfrm>
        <a:graphic>
          <a:graphicData uri="http://schemas.openxmlformats.org/drawingml/2006/table">
            <a:tbl>
              <a:tblPr firstRow="1" firstCol="1" bandRow="1">
                <a:tableStyleId>{5C22544A-7EE6-4342-B048-85BDC9FD1C3A}</a:tableStyleId>
              </a:tblPr>
              <a:tblGrid>
                <a:gridCol w="3733123">
                  <a:extLst>
                    <a:ext uri="{9D8B030D-6E8A-4147-A177-3AD203B41FA5}">
                      <a16:colId xmlns:a16="http://schemas.microsoft.com/office/drawing/2014/main" val="3395026584"/>
                    </a:ext>
                  </a:extLst>
                </a:gridCol>
                <a:gridCol w="3733123">
                  <a:extLst>
                    <a:ext uri="{9D8B030D-6E8A-4147-A177-3AD203B41FA5}">
                      <a16:colId xmlns:a16="http://schemas.microsoft.com/office/drawing/2014/main" val="2744116248"/>
                    </a:ext>
                  </a:extLst>
                </a:gridCol>
                <a:gridCol w="3733123">
                  <a:extLst>
                    <a:ext uri="{9D8B030D-6E8A-4147-A177-3AD203B41FA5}">
                      <a16:colId xmlns:a16="http://schemas.microsoft.com/office/drawing/2014/main" val="3550333784"/>
                    </a:ext>
                  </a:extLst>
                </a:gridCol>
              </a:tblGrid>
              <a:tr h="298484">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 Infrastructure-Ready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 Optimized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Cloud-Native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25443591"/>
                  </a:ext>
                </a:extLst>
              </a:tr>
              <a:tr h="298484">
                <a:tc>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Migrate / Lift and shift </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gridSpan="2">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Modernize</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extLst>
                  <a:ext uri="{0D108BD9-81ED-4DB2-BD59-A6C34878D82A}">
                    <a16:rowId xmlns:a16="http://schemas.microsoft.com/office/drawing/2014/main" val="3152927207"/>
                  </a:ext>
                </a:extLst>
              </a:tr>
              <a:tr h="298484">
                <a:tc gridSpan="3">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Application’s Compute Target </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83348446"/>
                  </a:ext>
                </a:extLst>
              </a:tr>
              <a:tr h="545248">
                <a:tc>
                  <a:txBody>
                    <a:bodyPr/>
                    <a:lstStyle/>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Applications deployed to VMs in Azure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Monolithic or N-Tier apps deployed to Azure App Service, Azure Container Instance (ACI), VMs with containers, AKS (Azure Kubernetes Service)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Containerized microservices on Azure Kubernetes Service (AKS), and/or serverless microservices based on Azure Functions.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9119136"/>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Data Target</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79022050"/>
                  </a:ext>
                </a:extLst>
              </a:tr>
              <a:tr h="545248">
                <a:tc>
                  <a:txBody>
                    <a:bodyPr/>
                    <a:lstStyle/>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SQL or any relational database on a VM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Azure SQL Database Managed Instance or another managed database in the cloud.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Fined-grain databases per microservice, based on Azure SQL Database, Azure Cosmos DB, or another managed database in the cloud.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6358321"/>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Advantages</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82854049"/>
                  </a:ext>
                </a:extLst>
              </a:tr>
              <a:tr h="1283483">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No re-architecting, no new code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Least effort for quick migration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Least-common denominator supported in Azure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Basic availability guarantees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After moving to the cloud, it’s easier to modernize even more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No re-architecting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Minimal code/config changes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Improved deployment and DevOps agility to release because of containers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Increased density and lower deployment costs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Portability of apps and dependencies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Flexibility of host targets: PaaS approaches or IaaS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Architect for the cloud, you get the best benefits from the cloud, but new code is needed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Microservices cloud-native approaches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Modern mission-critical applications</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Fully managed services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Optimized for scale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Optimized for autonomous agility by subsystem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Built on deployment and DevOps</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66047076"/>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Challenges</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84887325"/>
                  </a:ext>
                </a:extLst>
              </a:tr>
              <a:tr h="1106277">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Smaller cloud value, other than shift in operating expense or closing datacenters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Very little is managed: No OS or middleware patching; might require immutable infrastructure solutions, like Terraform, Spinnaker, or Puppet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Containerizing is an additional step in the learning curve for developers and IT Operations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DevOps and CI/CD pipelines is usually ‘a must’ for this approach. If not currently present in the culture of the organization, it might be an additional challenge.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Requires re-architecture for cloud native apps and microservice architectures and usually requires significant code refactoring or rewriting when modernizing (increased time and budget)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DevOps, CI/CD pipelines are a must for this approach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It often requires a culture change in the organization</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8368418"/>
                  </a:ext>
                </a:extLst>
              </a:tr>
            </a:tbl>
          </a:graphicData>
        </a:graphic>
      </p:graphicFrame>
    </p:spTree>
    <p:extLst>
      <p:ext uri="{BB962C8B-B14F-4D97-AF65-F5344CB8AC3E}">
        <p14:creationId xmlns:p14="http://schemas.microsoft.com/office/powerpoint/2010/main" val="292417026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080C3-4C30-4FF1-8D7D-F9316AA643AC}"/>
              </a:ext>
            </a:extLst>
          </p:cNvPr>
          <p:cNvSpPr>
            <a:spLocks noGrp="1"/>
          </p:cNvSpPr>
          <p:nvPr>
            <p:ph type="title"/>
          </p:nvPr>
        </p:nvSpPr>
        <p:spPr/>
        <p:txBody>
          <a:bodyPr/>
          <a:lstStyle/>
          <a:p>
            <a:r>
              <a:rPr lang="en-US"/>
              <a:t>Monolithic Applications: Definition</a:t>
            </a:r>
            <a:endParaRPr lang="it-IT"/>
          </a:p>
        </p:txBody>
      </p:sp>
      <p:sp>
        <p:nvSpPr>
          <p:cNvPr id="9" name="Title 16">
            <a:extLst>
              <a:ext uri="{FF2B5EF4-FFF2-40B4-BE49-F238E27FC236}">
                <a16:creationId xmlns:a16="http://schemas.microsoft.com/office/drawing/2014/main" id="{D4205513-80AD-4A28-87F4-3BB7B2F61D95}"/>
              </a:ext>
            </a:extLst>
          </p:cNvPr>
          <p:cNvSpPr txBox="1">
            <a:spLocks/>
          </p:cNvSpPr>
          <p:nvPr/>
        </p:nvSpPr>
        <p:spPr>
          <a:xfrm>
            <a:off x="686728" y="1476375"/>
            <a:ext cx="5299205" cy="49962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lgn="just">
              <a:spcBef>
                <a:spcPts val="200"/>
              </a:spcBef>
              <a:spcAft>
                <a:spcPts val="10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Definitions:</a:t>
            </a:r>
          </a:p>
          <a:p>
            <a:pPr marL="800083" lvl="1" indent="-342900" algn="just">
              <a:spcBef>
                <a:spcPts val="200"/>
              </a:spcBef>
              <a:spcAft>
                <a:spcPts val="200"/>
              </a:spcAft>
              <a:buFont typeface="Courier New" panose="02070309020205020404" pitchFamily="49" charset="0"/>
              <a:buChar char="o"/>
              <a:defRPr/>
            </a:pPr>
            <a:r>
              <a:rPr lang="en-US" sz="1800" b="0" i="1"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 monolithic application is a single-tiered software application in which the user interface and data access code are combined into a single program from a single platform.</a:t>
            </a:r>
          </a:p>
          <a:p>
            <a:pPr marL="800083" lvl="1" indent="-342900" algn="just">
              <a:spcBef>
                <a:spcPts val="200"/>
              </a:spcBef>
              <a:spcAft>
                <a:spcPts val="200"/>
              </a:spcAft>
              <a:buFont typeface="Courier New" panose="02070309020205020404" pitchFamily="49" charset="0"/>
              <a:buChar char="o"/>
              <a:defRPr/>
            </a:pPr>
            <a:r>
              <a:rPr lang="en-US" sz="1800" b="0" i="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 monolithic application is an application system in which all the relevant modules are packaged together as a single deployable unit of execution. For example, it might be a Java Web Application running on Tomcat or an ASP.NET application running on IIS. </a:t>
            </a:r>
            <a:endParaRPr lang="en-US" sz="1800" b="0" i="1"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68916" indent="-268916" algn="just">
              <a:spcBef>
                <a:spcPts val="1000"/>
              </a:spcBef>
              <a:spcAft>
                <a:spcPts val="2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User interface, application logic, and data access are included in a single codebase.</a:t>
            </a:r>
          </a:p>
          <a:p>
            <a:pPr marL="268916" indent="-268916" algn="just">
              <a:spcBef>
                <a:spcPts val="200"/>
              </a:spcBef>
              <a:spcAft>
                <a:spcPts val="2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All application artifacts are contained in a single big deployment.</a:t>
            </a:r>
          </a:p>
        </p:txBody>
      </p:sp>
      <p:pic>
        <p:nvPicPr>
          <p:cNvPr id="5" name="Picture 4" descr="Diagram&#10;&#10;Description automatically generated">
            <a:extLst>
              <a:ext uri="{FF2B5EF4-FFF2-40B4-BE49-F238E27FC236}">
                <a16:creationId xmlns:a16="http://schemas.microsoft.com/office/drawing/2014/main" id="{FCC9403F-DC00-413D-B8E7-239159FE0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4170" y="1892944"/>
            <a:ext cx="5538949" cy="3307272"/>
          </a:xfrm>
          <a:prstGeom prst="rect">
            <a:avLst/>
          </a:prstGeom>
        </p:spPr>
      </p:pic>
    </p:spTree>
    <p:extLst>
      <p:ext uri="{BB962C8B-B14F-4D97-AF65-F5344CB8AC3E}">
        <p14:creationId xmlns:p14="http://schemas.microsoft.com/office/powerpoint/2010/main" val="2209002738"/>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586D-101F-4059-BF2F-8C58B1B3D39F}"/>
              </a:ext>
            </a:extLst>
          </p:cNvPr>
          <p:cNvSpPr>
            <a:spLocks noGrp="1"/>
          </p:cNvSpPr>
          <p:nvPr>
            <p:ph type="title"/>
          </p:nvPr>
        </p:nvSpPr>
        <p:spPr/>
        <p:txBody>
          <a:bodyPr/>
          <a:lstStyle/>
          <a:p>
            <a:r>
              <a:rPr lang="en-US"/>
              <a:t>Pros and Cons of Monolithic Solution</a:t>
            </a:r>
            <a:endParaRPr lang="it-IT"/>
          </a:p>
        </p:txBody>
      </p:sp>
      <p:sp>
        <p:nvSpPr>
          <p:cNvPr id="3" name="Content Placeholder 2">
            <a:extLst>
              <a:ext uri="{FF2B5EF4-FFF2-40B4-BE49-F238E27FC236}">
                <a16:creationId xmlns:a16="http://schemas.microsoft.com/office/drawing/2014/main" id="{73534206-8F9A-42FF-9201-FDA050A7DD9A}"/>
              </a:ext>
            </a:extLst>
          </p:cNvPr>
          <p:cNvSpPr>
            <a:spLocks noGrp="1"/>
          </p:cNvSpPr>
          <p:nvPr>
            <p:ph sz="quarter" idx="10"/>
          </p:nvPr>
        </p:nvSpPr>
        <p:spPr>
          <a:xfrm>
            <a:off x="585217" y="1637558"/>
            <a:ext cx="8851769" cy="4447371"/>
          </a:xfrm>
        </p:spPr>
        <p:txBody>
          <a:bodyPr/>
          <a:lstStyle/>
          <a:p>
            <a:pPr marL="0" indent="0">
              <a:buNone/>
            </a:pPr>
            <a:r>
              <a:rPr lang="en-US" sz="20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Pros</a:t>
            </a:r>
          </a:p>
          <a:p>
            <a:pPr marL="342900" indent="-342900">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Easy development and deployment</a:t>
            </a:r>
          </a:p>
          <a:p>
            <a:pPr marL="342900" indent="-342900">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Performance: fast in-process calls</a:t>
            </a:r>
          </a:p>
          <a:p>
            <a:pPr marL="0" indent="0">
              <a:spcBef>
                <a:spcPts val="200"/>
              </a:spcBef>
              <a:spcAft>
                <a:spcPts val="200"/>
              </a:spcAft>
              <a:buNone/>
            </a:pPr>
            <a:endParaRPr lang="en-US" sz="2000" b="1"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200"/>
              </a:spcBef>
              <a:spcAft>
                <a:spcPts val="200"/>
              </a:spcAft>
              <a:buNone/>
            </a:pPr>
            <a:r>
              <a:rPr lang="en-US" sz="2000"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Cons</a:t>
            </a:r>
          </a:p>
          <a:p>
            <a:pPr>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The individual parts of the system cannot be scaled independently, because they are tightly coupled.</a:t>
            </a:r>
          </a:p>
          <a:p>
            <a:pPr>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Scaling accomplished by cloning the entire app</a:t>
            </a:r>
          </a:p>
          <a:p>
            <a:pPr>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It is hard to maintain the code because</a:t>
            </a:r>
          </a:p>
          <a:p>
            <a:pPr marL="771525" lvl="2" indent="-342900">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Components are tightly coupled and have hard dependencies.</a:t>
            </a:r>
          </a:p>
          <a:p>
            <a:pPr marL="771525" lvl="2" indent="-342900">
              <a:spcBef>
                <a:spcPts val="200"/>
              </a:spcBef>
              <a:spcAft>
                <a:spcPts val="200"/>
              </a:spcAft>
              <a:buFont typeface="Courier New" panose="02070309020205020404" pitchFamily="49" charset="0"/>
              <a:buChar char="o"/>
            </a:pPr>
            <a:r>
              <a:rPr lang="en-US" sz="1800" dirty="0">
                <a:solidFill>
                  <a:srgbClr val="171717"/>
                </a:solidFill>
                <a:latin typeface="Open Sans" panose="020B0606030504020204" pitchFamily="34" charset="0"/>
                <a:ea typeface="Open Sans" panose="020B0606030504020204" pitchFamily="34" charset="0"/>
                <a:cs typeface="Open Sans" panose="020B0606030504020204" pitchFamily="34" charset="0"/>
              </a:rPr>
              <a:t>Multiple teams work at different parts of the same codebase in parallel</a:t>
            </a:r>
            <a:endPar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Testing</a:t>
            </a: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becomes harder, increasing the probability of introducing vulnerabilities.</a:t>
            </a:r>
          </a:p>
        </p:txBody>
      </p:sp>
      <p:pic>
        <p:nvPicPr>
          <p:cNvPr id="5" name="Picture 4">
            <a:extLst>
              <a:ext uri="{FF2B5EF4-FFF2-40B4-BE49-F238E27FC236}">
                <a16:creationId xmlns:a16="http://schemas.microsoft.com/office/drawing/2014/main" id="{A637010B-928B-4D45-ACCA-96688A3B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55219" y="2096819"/>
            <a:ext cx="1451564" cy="3179395"/>
          </a:xfrm>
          <a:prstGeom prst="rect">
            <a:avLst/>
          </a:prstGeom>
        </p:spPr>
      </p:pic>
    </p:spTree>
    <p:extLst>
      <p:ext uri="{BB962C8B-B14F-4D97-AF65-F5344CB8AC3E}">
        <p14:creationId xmlns:p14="http://schemas.microsoft.com/office/powerpoint/2010/main" val="15984862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B079-E8DA-4C4F-877B-588031496A05}"/>
              </a:ext>
            </a:extLst>
          </p:cNvPr>
          <p:cNvSpPr>
            <a:spLocks noGrp="1"/>
          </p:cNvSpPr>
          <p:nvPr>
            <p:ph type="title"/>
          </p:nvPr>
        </p:nvSpPr>
        <p:spPr/>
        <p:txBody>
          <a:bodyPr/>
          <a:lstStyle/>
          <a:p>
            <a:r>
              <a:rPr lang="en-US"/>
              <a:t>Is Monolith bad?</a:t>
            </a:r>
          </a:p>
        </p:txBody>
      </p:sp>
      <p:sp>
        <p:nvSpPr>
          <p:cNvPr id="4" name="AutoShape 2" descr="eShopOnContainers solution architecture diagram">
            <a:extLst>
              <a:ext uri="{FF2B5EF4-FFF2-40B4-BE49-F238E27FC236}">
                <a16:creationId xmlns:a16="http://schemas.microsoft.com/office/drawing/2014/main" id="{102DBC42-D018-4E65-BB89-F393AB76E8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6">
            <a:extLst>
              <a:ext uri="{FF2B5EF4-FFF2-40B4-BE49-F238E27FC236}">
                <a16:creationId xmlns:a16="http://schemas.microsoft.com/office/drawing/2014/main" id="{94EA24D6-A121-4099-9F89-819357DD7D3B}"/>
              </a:ext>
            </a:extLst>
          </p:cNvPr>
          <p:cNvSpPr txBox="1">
            <a:spLocks/>
          </p:cNvSpPr>
          <p:nvPr/>
        </p:nvSpPr>
        <p:spPr>
          <a:xfrm>
            <a:off x="588264" y="1458018"/>
            <a:ext cx="4711870" cy="517064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Not all is bad. Monoliths offer some distinct advantages.</a:t>
            </a:r>
            <a:endParaRPr lang="en-US" sz="300" b="0"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Many successful apps that exist today were created as monoliths. </a:t>
            </a: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You don’t need to migrate all your apps to microservices.</a:t>
            </a: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Adopt microservices only if they bring you a competitive advantage in terms of flexibility, agility, cost savings, time to market, not because Kubernetes is the new black.</a:t>
            </a:r>
          </a:p>
          <a:p>
            <a:pPr marL="342900" indent="-342900">
              <a:spcBef>
                <a:spcPts val="0"/>
              </a:spcBef>
              <a:buFont typeface="Arial" panose="020B0604020202020204" pitchFamily="34" charset="0"/>
              <a:buChar char="•"/>
              <a:defRPr/>
            </a:pPr>
            <a:endPar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6" descr="Traditional monolithic design">
            <a:extLst>
              <a:ext uri="{FF2B5EF4-FFF2-40B4-BE49-F238E27FC236}">
                <a16:creationId xmlns:a16="http://schemas.microsoft.com/office/drawing/2014/main" id="{612E3D3B-8E4A-441B-AE67-624E56F1C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309363"/>
            <a:ext cx="6579204" cy="259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645607"/>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2325960"/>
            <a:ext cx="9188197" cy="2585323"/>
          </a:xfrm>
        </p:spPr>
        <p:txBody>
          <a:bodyPr/>
          <a:lstStyle/>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Code solving a domain-specific problem</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Built by a small team using a specific technology stack</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Exposes features to caller via a well-defined API contract</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Degrades gracefully when dependent services fail</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Can be upgraded &amp; scaled independently of other services</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Dividing a big service into smaller services is often referred to as a microservices architecture</a:t>
            </a:r>
          </a:p>
        </p:txBody>
      </p:sp>
      <p:sp>
        <p:nvSpPr>
          <p:cNvPr id="5" name="Title 4"/>
          <p:cNvSpPr>
            <a:spLocks noGrp="1"/>
          </p:cNvSpPr>
          <p:nvPr>
            <p:ph type="title"/>
          </p:nvPr>
        </p:nvSpPr>
        <p:spPr/>
        <p:txBody>
          <a:bodyPr/>
          <a:lstStyle/>
          <a:p>
            <a:r>
              <a:rPr lang="en-US"/>
              <a:t>What is a Service?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9868" y="2816359"/>
            <a:ext cx="1618848" cy="1973859"/>
          </a:xfrm>
          <a:prstGeom prst="rect">
            <a:avLst/>
          </a:prstGeom>
        </p:spPr>
      </p:pic>
    </p:spTree>
    <p:extLst>
      <p:ext uri="{BB962C8B-B14F-4D97-AF65-F5344CB8AC3E}">
        <p14:creationId xmlns:p14="http://schemas.microsoft.com/office/powerpoint/2010/main" val="3557868259"/>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1232315"/>
            <a:ext cx="11018520" cy="3334246"/>
          </a:xfrm>
        </p:spPr>
        <p:txBody>
          <a:bodyPr/>
          <a:lstStyle/>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A microservice-based architecture is an approach to building a server application as a set of small services.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runs in its own process or container and communicates with other services using protocols such as HTTP/REST, WebSockets, gRPC, AMQP, etc.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implements a specific end-to-end domain or business capability</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Developed autonomously and independently deployed.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should own its related domain data model and domain logic and could use different data repositories (SQL, NoSQL) and different programming languages.</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Use Domain-driven design (DDD) and Bounded Contexts to identify a set of loosely coupled and cohesive microservices.</a:t>
            </a:r>
            <a:endParaRPr lang="it-IT" sz="20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4"/>
          <p:cNvSpPr>
            <a:spLocks noGrp="1"/>
          </p:cNvSpPr>
          <p:nvPr>
            <p:ph type="title"/>
          </p:nvPr>
        </p:nvSpPr>
        <p:spPr/>
        <p:txBody>
          <a:bodyPr/>
          <a:lstStyle/>
          <a:p>
            <a:r>
              <a:rPr lang="en-US"/>
              <a:t>What is a Microservice?</a:t>
            </a:r>
          </a:p>
        </p:txBody>
      </p:sp>
      <p:pic>
        <p:nvPicPr>
          <p:cNvPr id="1026" name="Picture 2" descr="Graphical user interface, application&#10;&#10;Description automatically generated">
            <a:extLst>
              <a:ext uri="{FF2B5EF4-FFF2-40B4-BE49-F238E27FC236}">
                <a16:creationId xmlns:a16="http://schemas.microsoft.com/office/drawing/2014/main" id="{98462026-522F-4E44-A193-4E5159C9E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329" y="4881207"/>
            <a:ext cx="9461670" cy="1320049"/>
          </a:xfrm>
          <a:prstGeom prst="rect">
            <a:avLst/>
          </a:prstGeom>
          <a:noFill/>
        </p:spPr>
      </p:pic>
    </p:spTree>
    <p:extLst>
      <p:ext uri="{BB962C8B-B14F-4D97-AF65-F5344CB8AC3E}">
        <p14:creationId xmlns:p14="http://schemas.microsoft.com/office/powerpoint/2010/main" val="1862442163"/>
      </p:ext>
    </p:extLst>
  </p:cSld>
  <p:clrMapOvr>
    <a:masterClrMapping/>
  </p:clrMapOvr>
  <p:transition>
    <p:fade/>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A38A28082788D4CB5E5732FC24D4F23" ma:contentTypeVersion="4" ma:contentTypeDescription="Create a new document." ma:contentTypeScope="" ma:versionID="9dbf8eff84ede69e1cd0a0be304a6b86">
  <xsd:schema xmlns:xsd="http://www.w3.org/2001/XMLSchema" xmlns:xs="http://www.w3.org/2001/XMLSchema" xmlns:p="http://schemas.microsoft.com/office/2006/metadata/properties" xmlns:ns2="03e3f59c-25a1-4a31-8f47-495bcd1cbac4" xmlns:ns3="11f5413e-b1ea-4db6-916f-1f9735b0c792" targetNamespace="http://schemas.microsoft.com/office/2006/metadata/properties" ma:root="true" ma:fieldsID="269e1e16ac2bd6ea90e1bf9910de3549" ns2:_="" ns3:_="">
    <xsd:import namespace="03e3f59c-25a1-4a31-8f47-495bcd1cbac4"/>
    <xsd:import namespace="11f5413e-b1ea-4db6-916f-1f9735b0c7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e3f59c-25a1-4a31-8f47-495bcd1cba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f5413e-b1ea-4db6-916f-1f9735b0c7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1f5413e-b1ea-4db6-916f-1f9735b0c792">
      <UserInfo>
        <DisplayName>Arsen Vladimirskiy</DisplayName>
        <AccountId>32</AccountId>
        <AccountType/>
      </UserInfo>
      <UserInfo>
        <DisplayName>Pablo Casaubon</DisplayName>
        <AccountId>33</AccountId>
        <AccountType/>
      </UserInfo>
      <UserInfo>
        <DisplayName>Irina Kostina</DisplayName>
        <AccountId>34</AccountId>
        <AccountType/>
      </UserInfo>
      <UserInfo>
        <DisplayName>John Downs</DisplayName>
        <AccountId>35</AccountId>
        <AccountType/>
      </UserInfo>
      <UserInfo>
        <DisplayName>Dorin Cohen-Leira</DisplayName>
        <AccountId>36</AccountId>
        <AccountType/>
      </UserInfo>
      <UserInfo>
        <DisplayName>Bohdan Cherchyk</DisplayName>
        <AccountId>38</AccountId>
        <AccountType/>
      </UserInfo>
      <UserInfo>
        <DisplayName>Paul Burpo</DisplayName>
        <AccountId>39</AccountId>
        <AccountType/>
      </UserInfo>
      <UserInfo>
        <DisplayName>Daniel Scott-Raynsford</DisplayName>
        <AccountId>40</AccountId>
        <AccountType/>
      </UserInfo>
      <UserInfo>
        <DisplayName>Ravneet Khokhar (COLLABERA INC)</DisplayName>
        <AccountId>41</AccountId>
        <AccountType/>
      </UserInfo>
    </SharedWithUsers>
  </documentManagement>
</p:properties>
</file>

<file path=customXml/itemProps1.xml><?xml version="1.0" encoding="utf-8"?>
<ds:datastoreItem xmlns:ds="http://schemas.openxmlformats.org/officeDocument/2006/customXml" ds:itemID="{7B7C11C8-8ED7-4340-90C5-D5E2F27D7DBB}">
  <ds:schemaRefs>
    <ds:schemaRef ds:uri="http://schemas.microsoft.com/sharepoint/v3/contenttype/forms"/>
  </ds:schemaRefs>
</ds:datastoreItem>
</file>

<file path=customXml/itemProps2.xml><?xml version="1.0" encoding="utf-8"?>
<ds:datastoreItem xmlns:ds="http://schemas.openxmlformats.org/officeDocument/2006/customXml" ds:itemID="{73CC513E-9D48-4BAA-A1A0-8CA17250C093}">
  <ds:schemaRefs>
    <ds:schemaRef ds:uri="03e3f59c-25a1-4a31-8f47-495bcd1cbac4"/>
    <ds:schemaRef ds:uri="11f5413e-b1ea-4db6-916f-1f9735b0c7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81212B8-EAB3-43D0-85E0-012E8B10DE65}">
  <ds:schemaRefs>
    <ds:schemaRef ds:uri="03e3f59c-25a1-4a31-8f47-495bcd1cbac4"/>
    <ds:schemaRef ds:uri="11f5413e-b1ea-4db6-916f-1f9735b0c7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1670</TotalTime>
  <Words>3962</Words>
  <Application>Microsoft Office PowerPoint</Application>
  <PresentationFormat>Widescreen</PresentationFormat>
  <Paragraphs>379</Paragraphs>
  <Slides>35</Slides>
  <Notes>21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Consolas</vt:lpstr>
      <vt:lpstr>Courier New</vt:lpstr>
      <vt:lpstr>Open Sans</vt:lpstr>
      <vt:lpstr>Segoe UI</vt:lpstr>
      <vt:lpstr>Segoe UI Semibold</vt:lpstr>
      <vt:lpstr>Symbol</vt:lpstr>
      <vt:lpstr>Wingdings</vt:lpstr>
      <vt:lpstr>White Template</vt:lpstr>
      <vt:lpstr>Breaking down the monolith in your SaaS application</vt:lpstr>
      <vt:lpstr>Agenda</vt:lpstr>
      <vt:lpstr>The Journey to the Cloud</vt:lpstr>
      <vt:lpstr>Lift-and-Shift vs Cloud Optimized Apps vs Cloud Native Apps</vt:lpstr>
      <vt:lpstr>Monolithic Applications: Definition</vt:lpstr>
      <vt:lpstr>Pros and Cons of Monolithic Solution</vt:lpstr>
      <vt:lpstr>Is Monolith bad?</vt:lpstr>
      <vt:lpstr>What is a Service?</vt:lpstr>
      <vt:lpstr>What is a Microservice?</vt:lpstr>
      <vt:lpstr>Microservices…</vt:lpstr>
      <vt:lpstr>Microservices…</vt:lpstr>
      <vt:lpstr>Microservice Architecture Benefits</vt:lpstr>
      <vt:lpstr>Monolithic Deployment Approach</vt:lpstr>
      <vt:lpstr>Data in Monolithic approach</vt:lpstr>
      <vt:lpstr>Data sovereignty per microservice</vt:lpstr>
      <vt:lpstr>Saga Design Pattern</vt:lpstr>
      <vt:lpstr>Communications in a microservice-based architecture</vt:lpstr>
      <vt:lpstr>PowerPoint Presentation</vt:lpstr>
      <vt:lpstr>API Gateway Pattern (1 of 3)</vt:lpstr>
      <vt:lpstr>API Gateway Pattern (2 of 3)</vt:lpstr>
      <vt:lpstr>API Gateway Pattern (3 of 3)</vt:lpstr>
      <vt:lpstr>What is a container?</vt:lpstr>
      <vt:lpstr>What is Kubernetes?</vt:lpstr>
      <vt:lpstr>Main components of Kubernetes</vt:lpstr>
      <vt:lpstr>More on Kubernetes</vt:lpstr>
      <vt:lpstr>Kubernetes Ecosystem</vt:lpstr>
      <vt:lpstr>Kubernetes on Azure</vt:lpstr>
      <vt:lpstr>Azure Arc for Kubernetes</vt:lpstr>
      <vt:lpstr>Multitenancy and Isolation</vt:lpstr>
      <vt:lpstr>Single-tenant deployments</vt:lpstr>
      <vt:lpstr>Vertically partitioned deployments</vt:lpstr>
      <vt:lpstr>Kubernetes and multi-tenancy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Paolo Salvatori</dc:creator>
  <cp:lastModifiedBy>Paolo Salvatori</cp:lastModifiedBy>
  <cp:revision>3</cp:revision>
  <dcterms:created xsi:type="dcterms:W3CDTF">2021-10-18T12:03:32Z</dcterms:created>
  <dcterms:modified xsi:type="dcterms:W3CDTF">2021-10-26T12:43:04Z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0x010100DA38A28082788D4CB5E5732FC24D4F23</vt:lpwstr>
  </property>
</Properties>
</file>